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comments/comment1.xml" ContentType="application/vnd.openxmlformats-officedocument.presentationml.comments+xml"/>
  <Override PartName="/ppt/slides/slide34.xml" ContentType="application/vnd.openxmlformats-officedocument.presentationml.slide+xml"/>
  <Override PartName="/ppt/comments/comment2.xml" ContentType="application/vnd.openxmlformats-officedocument.presentationml.comments+xml"/>
  <Override PartName="/ppt/slides/slide35.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media/image2.jpeg" ContentType="image/jpeg"/>
  <Override PartName="/ppt/media/image3.jpeg" ContentType="image/jpeg"/>
  <Override PartName="/ppt/theme/theme2.xml" ContentType="application/vnd.openxmlformats-officedocument.theme+xml"/>
  <Override PartName="/ppt/media/image4.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2"/>
    <p:sldId id="290" r:id="rId44"/>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1pPr>
    <a:lvl2pPr marL="0" marR="0" indent="4572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2pPr>
    <a:lvl3pPr marL="0" marR="0" indent="9144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3pPr>
    <a:lvl4pPr marL="0" marR="0" indent="13716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4pPr>
    <a:lvl5pPr marL="0" marR="0" indent="18288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5pPr>
    <a:lvl6pPr marL="0" marR="0" indent="22860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6pPr>
    <a:lvl7pPr marL="0" marR="0" indent="27432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7pPr>
    <a:lvl8pPr marL="0" marR="0" indent="32004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8pPr>
    <a:lvl9pPr marL="0" marR="0" indent="365760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mAuthor id="0" name="Allen Uhl" initials="AU" lastIdx="2" clrIdx="0"/>
</p:cmAuthorLst>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comments" Target="comments/comment1.xml"/><Relationship Id="rId42" Type="http://schemas.openxmlformats.org/officeDocument/2006/relationships/slide" Target="slides/slide34.xml"/><Relationship Id="rId43" Type="http://schemas.openxmlformats.org/officeDocument/2006/relationships/comments" Target="comments/comment2.xml"/><Relationship Id="rId44" Type="http://schemas.openxmlformats.org/officeDocument/2006/relationships/slide" Target="slides/slide35.xml"/></Relationships>

</file>

<file path=ppt/comments/comment1.xml><?xml version="1.0" encoding="utf-8"?>
<p:cm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m authorId="0" dt="2024-05-10T16:23:59.202" idx="1">
    <p:pos x="8937" y="2336"/>
    <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m authorId="0" dt="2024-05-10T16:26:53.989" idx="2">
    <p:pos x="7844" y="6564"/>
    <p:text>Green pastures
Hebrew 4999
Pasture
Home
Habitation
House
Pleasant place</p:text>
    <p:extLst>
      <p:ext uri="{C676402C-5697-4E1C-873F-D02D1690AC5C}">
        <p15:threadingInfo xmlns:p15="http://schemas.microsoft.com/office/powerpoint/2012/main" timeZoneBias="240"/>
      </p:ext>
    </p:extLst>
  </p:cm>
</p:cmLst>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70" name="Shape 170"/>
          <p:cNvSpPr/>
          <p:nvPr>
            <p:ph type="sldImg"/>
          </p:nvPr>
        </p:nvSpPr>
        <p:spPr>
          <a:xfrm>
            <a:off x="1143000" y="685800"/>
            <a:ext cx="4572000" cy="3429000"/>
          </a:xfrm>
          <a:prstGeom prst="rect">
            <a:avLst/>
          </a:prstGeom>
        </p:spPr>
        <p:txBody>
          <a:bodyPr/>
          <a:lstStyle/>
          <a:p>
            <a:pPr/>
          </a:p>
        </p:txBody>
      </p:sp>
      <p:sp>
        <p:nvSpPr>
          <p:cNvPr id="171" name="Shape 17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01340" y="11847162"/>
            <a:ext cx="21971003"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12" name="Presentation Title"/>
          <p:cNvSpPr txBox="1"/>
          <p:nvPr>
            <p:ph type="title" hasCustomPrompt="1"/>
          </p:nvPr>
        </p:nvSpPr>
        <p:spPr>
          <a:xfrm>
            <a:off x="1206496" y="2574991"/>
            <a:ext cx="21971004" cy="4648201"/>
          </a:xfrm>
          <a:prstGeom prst="rect">
            <a:avLst/>
          </a:prstGeom>
        </p:spPr>
        <p:txBody>
          <a:bodyPr anchor="b"/>
          <a:lstStyle>
            <a:lvl1pPr>
              <a:defRPr spc="-232" sz="11600">
                <a:solidFill>
                  <a:srgbClr val="000000"/>
                </a:solidFill>
              </a:defRPr>
            </a:lvl1pPr>
          </a:lstStyle>
          <a:p>
            <a:pPr/>
            <a:r>
              <a:t>Presentation Title</a:t>
            </a:r>
          </a:p>
        </p:txBody>
      </p:sp>
      <p:sp>
        <p:nvSpPr>
          <p:cNvPr id="13" name="Body Level One…"/>
          <p:cNvSpPr txBox="1"/>
          <p:nvPr>
            <p:ph type="body" sz="quarter" idx="1" hasCustomPrompt="1"/>
          </p:nvPr>
        </p:nvSpPr>
        <p:spPr>
          <a:xfrm>
            <a:off x="1201342" y="7210490"/>
            <a:ext cx="21971001" cy="1905001"/>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xfrm>
            <a:off x="22803838" y="13080999"/>
            <a:ext cx="368504"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101" name="Slide Title"/>
          <p:cNvSpPr txBox="1"/>
          <p:nvPr>
            <p:ph type="title" hasCustomPrompt="1"/>
          </p:nvPr>
        </p:nvSpPr>
        <p:spPr>
          <a:xfrm>
            <a:off x="1206500" y="952500"/>
            <a:ext cx="21971000" cy="1434949"/>
          </a:xfrm>
          <a:prstGeom prst="rect">
            <a:avLst/>
          </a:prstGeom>
        </p:spPr>
        <p:txBody>
          <a:bodyPr/>
          <a:lstStyle/>
          <a:p>
            <a:pPr/>
            <a:r>
              <a:t>Slide Title</a:t>
            </a:r>
          </a:p>
        </p:txBody>
      </p:sp>
      <p:sp>
        <p:nvSpPr>
          <p:cNvPr id="102" name="Slide Subtitle"/>
          <p:cNvSpPr txBox="1"/>
          <p:nvPr>
            <p:ph type="body" sz="quarter" idx="21" hasCustomPrompt="1"/>
          </p:nvPr>
        </p:nvSpPr>
        <p:spPr>
          <a:xfrm>
            <a:off x="1206500" y="2247900"/>
            <a:ext cx="21971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110" name="Agenda Title"/>
          <p:cNvSpPr txBox="1"/>
          <p:nvPr>
            <p:ph type="title" hasCustomPrompt="1"/>
          </p:nvPr>
        </p:nvSpPr>
        <p:spPr>
          <a:xfrm>
            <a:off x="1206500" y="952500"/>
            <a:ext cx="21971000" cy="1435100"/>
          </a:xfrm>
          <a:prstGeom prst="rect">
            <a:avLst/>
          </a:prstGeom>
        </p:spPr>
        <p:txBody>
          <a:bodyPr/>
          <a:lstStyle/>
          <a:p>
            <a:pPr/>
            <a:r>
              <a:t>Agenda Title</a:t>
            </a:r>
          </a:p>
        </p:txBody>
      </p:sp>
      <p:sp>
        <p:nvSpPr>
          <p:cNvPr id="111" name="Agenda Subtitle"/>
          <p:cNvSpPr txBox="1"/>
          <p:nvPr>
            <p:ph type="body" sz="quarter" idx="21" hasCustomPrompt="1"/>
          </p:nvPr>
        </p:nvSpPr>
        <p:spPr>
          <a:xfrm>
            <a:off x="1206500" y="2247900"/>
            <a:ext cx="21971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Agenda Subtitle</a:t>
            </a:r>
          </a:p>
        </p:txBody>
      </p:sp>
      <p:sp>
        <p:nvSpPr>
          <p:cNvPr id="112" name="Body Level One…"/>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Agenda Topics</a:t>
            </a:r>
          </a:p>
          <a:p>
            <a:pPr lvl="1"/>
            <a:r>
              <a:t/>
            </a:r>
          </a:p>
          <a:p>
            <a:pPr lvl="2"/>
            <a:r>
              <a:t/>
            </a:r>
          </a:p>
          <a:p>
            <a:pPr lvl="3"/>
            <a:r>
              <a:t/>
            </a:r>
          </a:p>
          <a:p>
            <a:pPr lvl="4"/>
            <a:r>
              <a:t/>
            </a:r>
          </a:p>
        </p:txBody>
      </p:sp>
      <p:sp>
        <p:nvSpPr>
          <p:cNvPr id="1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20" name="Body Level One…"/>
          <p:cNvSpPr txBox="1"/>
          <p:nvPr>
            <p:ph type="body" idx="1" hasCustomPrompt="1"/>
          </p:nvPr>
        </p:nvSpPr>
        <p:spPr>
          <a:xfrm>
            <a:off x="1206500" y="1079500"/>
            <a:ext cx="21971000" cy="7241583"/>
          </a:xfrm>
          <a:prstGeom prst="rect">
            <a:avLst/>
          </a:prstGeom>
        </p:spPr>
        <p:txBody>
          <a:bodyPr anchor="b"/>
          <a:lstStyle>
            <a:lvl1pPr marL="0" indent="0" algn="ctr">
              <a:lnSpc>
                <a:spcPct val="80000"/>
              </a:lnSpc>
              <a:spcBef>
                <a:spcPts val="0"/>
              </a:spcBef>
              <a:buSzTx/>
              <a:buNone/>
              <a:defRPr b="1" spc="-250" sz="25000">
                <a:solidFill>
                  <a:srgbClr val="CB297B"/>
                </a:solidFill>
              </a:defRPr>
            </a:lvl1pPr>
            <a:lvl2pPr marL="0" indent="457200" algn="ctr">
              <a:lnSpc>
                <a:spcPct val="80000"/>
              </a:lnSpc>
              <a:spcBef>
                <a:spcPts val="0"/>
              </a:spcBef>
              <a:buSzTx/>
              <a:buNone/>
              <a:defRPr b="1" spc="-250" sz="25000">
                <a:solidFill>
                  <a:srgbClr val="CB297B"/>
                </a:solidFill>
              </a:defRPr>
            </a:lvl2pPr>
            <a:lvl3pPr marL="0" indent="914400" algn="ctr">
              <a:lnSpc>
                <a:spcPct val="80000"/>
              </a:lnSpc>
              <a:spcBef>
                <a:spcPts val="0"/>
              </a:spcBef>
              <a:buSzTx/>
              <a:buNone/>
              <a:defRPr b="1" spc="-250" sz="25000">
                <a:solidFill>
                  <a:srgbClr val="CB297B"/>
                </a:solidFill>
              </a:defRPr>
            </a:lvl3pPr>
            <a:lvl4pPr marL="0" indent="1371600" algn="ctr">
              <a:lnSpc>
                <a:spcPct val="80000"/>
              </a:lnSpc>
              <a:spcBef>
                <a:spcPts val="0"/>
              </a:spcBef>
              <a:buSzTx/>
              <a:buNone/>
              <a:defRPr b="1" spc="-250" sz="25000">
                <a:solidFill>
                  <a:srgbClr val="CB297B"/>
                </a:solidFill>
              </a:defRPr>
            </a:lvl4pPr>
            <a:lvl5pPr marL="0" indent="1828800" algn="ctr">
              <a:lnSpc>
                <a:spcPct val="80000"/>
              </a:lnSpc>
              <a:spcBef>
                <a:spcPts val="0"/>
              </a:spcBef>
              <a:buSzTx/>
              <a:buNone/>
              <a:defRPr b="1" spc="-250" sz="25000">
                <a:solidFill>
                  <a:srgbClr val="CB297B"/>
                </a:solidFill>
              </a:defRPr>
            </a:lvl5pPr>
          </a:lstStyle>
          <a:p>
            <a:pPr/>
            <a:r>
              <a:t>100%</a:t>
            </a:r>
          </a:p>
          <a:p>
            <a:pPr lvl="1"/>
            <a:r>
              <a:t/>
            </a:r>
          </a:p>
          <a:p>
            <a:pPr lvl="2"/>
            <a:r>
              <a:t/>
            </a:r>
          </a:p>
          <a:p>
            <a:pPr lvl="3"/>
            <a:r>
              <a:t/>
            </a:r>
          </a:p>
          <a:p>
            <a:pPr lvl="4"/>
            <a:r>
              <a:t/>
            </a:r>
          </a:p>
        </p:txBody>
      </p:sp>
      <p:sp>
        <p:nvSpPr>
          <p:cNvPr id="121"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Fact information</a:t>
            </a:r>
          </a:p>
        </p:txBody>
      </p:sp>
      <p:sp>
        <p:nvSpPr>
          <p:cNvPr id="1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29" name="Attribution"/>
          <p:cNvSpPr txBox="1"/>
          <p:nvPr>
            <p:ph type="body" sz="quarter" idx="21" hasCustomPrompt="1"/>
          </p:nvPr>
        </p:nvSpPr>
        <p:spPr>
          <a:xfrm>
            <a:off x="2480825" y="10675453"/>
            <a:ext cx="201492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Attribution</a:t>
            </a:r>
          </a:p>
        </p:txBody>
      </p:sp>
      <p:sp>
        <p:nvSpPr>
          <p:cNvPr id="130" name="Body Level One…"/>
          <p:cNvSpPr txBox="1"/>
          <p:nvPr>
            <p:ph type="body" sz="half" idx="1" hasCustomPrompt="1"/>
          </p:nvPr>
        </p:nvSpPr>
        <p:spPr>
          <a:xfrm>
            <a:off x="1753923" y="4759238"/>
            <a:ext cx="20876154" cy="3836279"/>
          </a:xfrm>
          <a:prstGeom prst="rect">
            <a:avLst/>
          </a:prstGeom>
        </p:spPr>
        <p:txBody>
          <a:bodyPr/>
          <a:lstStyle>
            <a:lvl1pPr marL="638923" indent="-469900">
              <a:spcBef>
                <a:spcPts val="0"/>
              </a:spcBef>
              <a:buSzTx/>
              <a:buNone/>
              <a:defRPr spc="-170" sz="8500">
                <a:solidFill>
                  <a:srgbClr val="CB297B"/>
                </a:solidFill>
                <a:latin typeface="Helvetica Neue Medium"/>
                <a:ea typeface="Helvetica Neue Medium"/>
                <a:cs typeface="Helvetica Neue Medium"/>
                <a:sym typeface="Helvetica Neue Medium"/>
              </a:defRPr>
            </a:lvl1pPr>
            <a:lvl2pPr marL="638923" indent="-12700">
              <a:spcBef>
                <a:spcPts val="0"/>
              </a:spcBef>
              <a:buSzTx/>
              <a:buNone/>
              <a:defRPr spc="-170" sz="8500">
                <a:solidFill>
                  <a:srgbClr val="CB297B"/>
                </a:solidFill>
                <a:latin typeface="Helvetica Neue Medium"/>
                <a:ea typeface="Helvetica Neue Medium"/>
                <a:cs typeface="Helvetica Neue Medium"/>
                <a:sym typeface="Helvetica Neue Medium"/>
              </a:defRPr>
            </a:lvl2pPr>
            <a:lvl3pPr marL="638923" indent="444500">
              <a:spcBef>
                <a:spcPts val="0"/>
              </a:spcBef>
              <a:buSzTx/>
              <a:buNone/>
              <a:defRPr spc="-170" sz="8500">
                <a:solidFill>
                  <a:srgbClr val="CB297B"/>
                </a:solidFill>
                <a:latin typeface="Helvetica Neue Medium"/>
                <a:ea typeface="Helvetica Neue Medium"/>
                <a:cs typeface="Helvetica Neue Medium"/>
                <a:sym typeface="Helvetica Neue Medium"/>
              </a:defRPr>
            </a:lvl3pPr>
            <a:lvl4pPr marL="638923" indent="901700">
              <a:spcBef>
                <a:spcPts val="0"/>
              </a:spcBef>
              <a:buSzTx/>
              <a:buNone/>
              <a:defRPr spc="-170" sz="8500">
                <a:solidFill>
                  <a:srgbClr val="CB297B"/>
                </a:solidFill>
                <a:latin typeface="Helvetica Neue Medium"/>
                <a:ea typeface="Helvetica Neue Medium"/>
                <a:cs typeface="Helvetica Neue Medium"/>
                <a:sym typeface="Helvetica Neue Medium"/>
              </a:defRPr>
            </a:lvl4pPr>
            <a:lvl5pPr marL="638923" indent="1358900">
              <a:spcBef>
                <a:spcPts val="0"/>
              </a:spcBef>
              <a:buSzTx/>
              <a:buNone/>
              <a:defRPr spc="-170" sz="8500">
                <a:solidFill>
                  <a:srgbClr val="CB297B"/>
                </a:solidFill>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copy">
    <p:spTree>
      <p:nvGrpSpPr>
        <p:cNvPr id="1" name=""/>
        <p:cNvGrpSpPr/>
        <p:nvPr/>
      </p:nvGrpSpPr>
      <p:grpSpPr>
        <a:xfrm>
          <a:off x="0" y="0"/>
          <a:ext cx="0" cy="0"/>
          <a:chOff x="0" y="0"/>
          <a:chExt cx="0" cy="0"/>
        </a:xfrm>
      </p:grpSpPr>
      <p:sp>
        <p:nvSpPr>
          <p:cNvPr id="138" name="Attribution"/>
          <p:cNvSpPr txBox="1"/>
          <p:nvPr>
            <p:ph type="body" sz="quarter" idx="21" hasCustomPrompt="1"/>
          </p:nvPr>
        </p:nvSpPr>
        <p:spPr>
          <a:xfrm>
            <a:off x="2480825" y="10675453"/>
            <a:ext cx="201492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Attribution</a:t>
            </a:r>
          </a:p>
        </p:txBody>
      </p:sp>
      <p:sp>
        <p:nvSpPr>
          <p:cNvPr id="13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46" name="Blooming red tulips in a field"/>
          <p:cNvSpPr/>
          <p:nvPr>
            <p:ph type="pic" sz="quarter" idx="21"/>
          </p:nvPr>
        </p:nvSpPr>
        <p:spPr>
          <a:xfrm>
            <a:off x="14686168" y="1266539"/>
            <a:ext cx="9636012" cy="5422901"/>
          </a:xfrm>
          <a:prstGeom prst="rect">
            <a:avLst/>
          </a:prstGeom>
        </p:spPr>
        <p:txBody>
          <a:bodyPr lIns="91439" tIns="45719" rIns="91439" bIns="45719">
            <a:noAutofit/>
          </a:bodyPr>
          <a:lstStyle/>
          <a:p>
            <a:pPr/>
          </a:p>
        </p:txBody>
      </p:sp>
      <p:sp>
        <p:nvSpPr>
          <p:cNvPr id="147" name="Angled aerial view of colorful tulip fields"/>
          <p:cNvSpPr/>
          <p:nvPr>
            <p:ph type="pic" sz="quarter" idx="22"/>
          </p:nvPr>
        </p:nvSpPr>
        <p:spPr>
          <a:xfrm>
            <a:off x="15431076" y="7085972"/>
            <a:ext cx="8146308" cy="5428043"/>
          </a:xfrm>
          <a:prstGeom prst="rect">
            <a:avLst/>
          </a:prstGeom>
        </p:spPr>
        <p:txBody>
          <a:bodyPr lIns="91439" tIns="45719" rIns="91439" bIns="45719">
            <a:noAutofit/>
          </a:bodyPr>
          <a:lstStyle/>
          <a:p>
            <a:pPr/>
          </a:p>
        </p:txBody>
      </p:sp>
      <p:sp>
        <p:nvSpPr>
          <p:cNvPr id="148" name="Colorful tulip field in front of a Dutch windmill"/>
          <p:cNvSpPr/>
          <p:nvPr>
            <p:ph type="pic" idx="23"/>
          </p:nvPr>
        </p:nvSpPr>
        <p:spPr>
          <a:xfrm>
            <a:off x="-163770" y="1270000"/>
            <a:ext cx="16918438" cy="11243712"/>
          </a:xfrm>
          <a:prstGeom prst="rect">
            <a:avLst/>
          </a:prstGeom>
        </p:spPr>
        <p:txBody>
          <a:bodyPr lIns="91439" tIns="45719" rIns="91439" bIns="45719">
            <a:noAutofit/>
          </a:bodyPr>
          <a:lstStyle/>
          <a:p>
            <a:pPr/>
          </a:p>
        </p:txBody>
      </p:sp>
      <p:sp>
        <p:nvSpPr>
          <p:cNvPr id="1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bg>
      <p:bgPr>
        <a:solidFill>
          <a:srgbClr val="FFFFFF"/>
        </a:solidFill>
      </p:bgPr>
    </p:bg>
    <p:spTree>
      <p:nvGrpSpPr>
        <p:cNvPr id="1" name=""/>
        <p:cNvGrpSpPr/>
        <p:nvPr/>
      </p:nvGrpSpPr>
      <p:grpSpPr>
        <a:xfrm>
          <a:off x="0" y="0"/>
          <a:ext cx="0" cy="0"/>
          <a:chOff x="0" y="0"/>
          <a:chExt cx="0" cy="0"/>
        </a:xfrm>
      </p:grpSpPr>
      <p:sp>
        <p:nvSpPr>
          <p:cNvPr id="156" name="Angled aerial view of colorful tulip fields"/>
          <p:cNvSpPr/>
          <p:nvPr>
            <p:ph type="pic" idx="21"/>
          </p:nvPr>
        </p:nvSpPr>
        <p:spPr>
          <a:xfrm>
            <a:off x="0" y="-1265767"/>
            <a:ext cx="24384000" cy="16247534"/>
          </a:xfrm>
          <a:prstGeom prst="rect">
            <a:avLst/>
          </a:prstGeom>
        </p:spPr>
        <p:txBody>
          <a:bodyPr lIns="91439" tIns="45719" rIns="91439" bIns="45719">
            <a:noAutofit/>
          </a:bodyPr>
          <a:lstStyle/>
          <a:p>
            <a:pPr/>
          </a:p>
        </p:txBody>
      </p:sp>
      <p:sp>
        <p:nvSpPr>
          <p:cNvPr id="157"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bg>
      <p:bgPr>
        <a:solidFill>
          <a:srgbClr val="FFFFFF"/>
        </a:solidFill>
      </p:bgPr>
    </p:bg>
    <p:spTree>
      <p:nvGrpSpPr>
        <p:cNvPr id="1" name=""/>
        <p:cNvGrpSpPr/>
        <p:nvPr/>
      </p:nvGrpSpPr>
      <p:grpSpPr>
        <a:xfrm>
          <a:off x="0" y="0"/>
          <a:ext cx="0" cy="0"/>
          <a:chOff x="0" y="0"/>
          <a:chExt cx="0" cy="0"/>
        </a:xfrm>
      </p:grpSpPr>
      <p:sp>
        <p:nvSpPr>
          <p:cNvPr id="21" name="Colorful tulip field in front of a Dutch windmill"/>
          <p:cNvSpPr/>
          <p:nvPr>
            <p:ph type="pic" idx="21"/>
          </p:nvPr>
        </p:nvSpPr>
        <p:spPr>
          <a:xfrm>
            <a:off x="0" y="-1244600"/>
            <a:ext cx="24384000" cy="16205200"/>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solidFill>
                  <a:srgbClr val="FFFFFF"/>
                </a:solidFill>
              </a:defRPr>
            </a:lvl1pPr>
          </a:lstStyle>
          <a:p>
            <a:pPr/>
            <a:r>
              <a:t>Presentation Title</a:t>
            </a:r>
          </a:p>
        </p:txBody>
      </p:sp>
      <p:sp>
        <p:nvSpPr>
          <p:cNvPr id="23"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24" name="Body Level One…"/>
          <p:cNvSpPr txBox="1"/>
          <p:nvPr>
            <p:ph type="body" sz="quarter" idx="1" hasCustomPrompt="1"/>
          </p:nvPr>
        </p:nvSpPr>
        <p:spPr>
          <a:xfrm>
            <a:off x="1206500" y="11609910"/>
            <a:ext cx="21971000" cy="1117601"/>
          </a:xfrm>
          <a:prstGeom prst="rect">
            <a:avLst/>
          </a:prstGeom>
        </p:spPr>
        <p:txBody>
          <a:bodyPr/>
          <a:lstStyle>
            <a:lvl1pPr marL="0" indent="0" defTabSz="825500">
              <a:lnSpc>
                <a:spcPct val="100000"/>
              </a:lnSpc>
              <a:spcBef>
                <a:spcPts val="0"/>
              </a:spcBef>
              <a:buSzTx/>
              <a:buNone/>
              <a:defRPr b="1" sz="5500">
                <a:solidFill>
                  <a:srgbClr val="FFFFFF"/>
                </a:solidFill>
              </a:defRPr>
            </a:lvl1pPr>
            <a:lvl2pPr marL="0" indent="457200" defTabSz="825500">
              <a:lnSpc>
                <a:spcPct val="100000"/>
              </a:lnSpc>
              <a:spcBef>
                <a:spcPts val="0"/>
              </a:spcBef>
              <a:buSzTx/>
              <a:buNone/>
              <a:defRPr b="1" sz="5500">
                <a:solidFill>
                  <a:srgbClr val="FFFFFF"/>
                </a:solidFill>
              </a:defRPr>
            </a:lvl2pPr>
            <a:lvl3pPr marL="0" indent="914400" defTabSz="825500">
              <a:lnSpc>
                <a:spcPct val="100000"/>
              </a:lnSpc>
              <a:spcBef>
                <a:spcPts val="0"/>
              </a:spcBef>
              <a:buSzTx/>
              <a:buNone/>
              <a:defRPr b="1" sz="5500">
                <a:solidFill>
                  <a:srgbClr val="FFFFFF"/>
                </a:solidFill>
              </a:defRPr>
            </a:lvl3pPr>
            <a:lvl4pPr marL="0" indent="1371600" defTabSz="825500">
              <a:lnSpc>
                <a:spcPct val="100000"/>
              </a:lnSpc>
              <a:spcBef>
                <a:spcPts val="0"/>
              </a:spcBef>
              <a:buSzTx/>
              <a:buNone/>
              <a:defRPr b="1" sz="5500">
                <a:solidFill>
                  <a:srgbClr val="FFFFFF"/>
                </a:solidFill>
              </a:defRPr>
            </a:lvl4pPr>
            <a:lvl5pPr marL="0" indent="1828800" defTabSz="825500">
              <a:lnSpc>
                <a:spcPct val="100000"/>
              </a:lnSpc>
              <a:spcBef>
                <a:spcPts val="0"/>
              </a:spcBef>
              <a:buSzTx/>
              <a:buNone/>
              <a:defRPr b="1" sz="5500">
                <a:solidFill>
                  <a:srgbClr val="FFFFFF"/>
                </a:solidFill>
              </a:defRPr>
            </a:lvl5pPr>
          </a:lstStyle>
          <a:p>
            <a:pPr/>
            <a:r>
              <a:t>Presentation Subtitle</a:t>
            </a:r>
          </a:p>
          <a:p>
            <a:pPr lvl="1"/>
            <a:r>
              <a:t/>
            </a:r>
          </a:p>
          <a:p>
            <a:pPr lvl="2"/>
            <a:r>
              <a:t/>
            </a:r>
          </a:p>
          <a:p>
            <a:pPr lvl="3"/>
            <a:r>
              <a:t/>
            </a:r>
          </a:p>
          <a:p>
            <a:pPr lvl="4"/>
            <a:r>
              <a:t/>
            </a:r>
          </a:p>
        </p:txBody>
      </p:sp>
      <p:sp>
        <p:nvSpPr>
          <p:cNvPr id="2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Angled aerial view of colorful tulip fields"/>
          <p:cNvSpPr/>
          <p:nvPr>
            <p:ph type="pic" idx="21"/>
          </p:nvPr>
        </p:nvSpPr>
        <p:spPr>
          <a:xfrm>
            <a:off x="9256618" y="1263650"/>
            <a:ext cx="16791796" cy="11188700"/>
          </a:xfrm>
          <a:prstGeom prst="rect">
            <a:avLst/>
          </a:prstGeom>
        </p:spPr>
        <p:txBody>
          <a:bodyPr lIns="91439" tIns="45719" rIns="91439" bIns="45719">
            <a:noAutofit/>
          </a:bodyPr>
          <a:lstStyle/>
          <a:p>
            <a:pPr/>
          </a:p>
        </p:txBody>
      </p:sp>
      <p:sp>
        <p:nvSpPr>
          <p:cNvPr id="33" name="Slide Title"/>
          <p:cNvSpPr txBox="1"/>
          <p:nvPr>
            <p:ph type="title" hasCustomPrompt="1"/>
          </p:nvPr>
        </p:nvSpPr>
        <p:spPr>
          <a:xfrm>
            <a:off x="1206500" y="1270000"/>
            <a:ext cx="9779000" cy="5882273"/>
          </a:xfrm>
          <a:prstGeom prst="rect">
            <a:avLst/>
          </a:prstGeom>
        </p:spPr>
        <p:txBody>
          <a:bodyPr anchor="b"/>
          <a:lstStyle/>
          <a:p>
            <a:pPr/>
            <a:r>
              <a:t>Slide Title</a:t>
            </a:r>
          </a:p>
        </p:txBody>
      </p:sp>
      <p:sp>
        <p:nvSpPr>
          <p:cNvPr id="34" name="Body Level One…"/>
          <p:cNvSpPr txBox="1"/>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22809200" y="13085233"/>
            <a:ext cx="368504"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1098550"/>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Subtitle"/>
          <p:cNvSpPr txBox="1"/>
          <p:nvPr>
            <p:ph type="body" sz="quarter" idx="21" hasCustomPrompt="1"/>
          </p:nvPr>
        </p:nvSpPr>
        <p:spPr>
          <a:xfrm>
            <a:off x="1206500" y="2247900"/>
            <a:ext cx="9779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61"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62" name="Aerial view of colorful tulip fields"/>
          <p:cNvSpPr/>
          <p:nvPr>
            <p:ph type="pic" idx="22"/>
          </p:nvPr>
        </p:nvSpPr>
        <p:spPr>
          <a:xfrm>
            <a:off x="10291780" y="1263848"/>
            <a:ext cx="14717313" cy="11188205"/>
          </a:xfrm>
          <a:prstGeom prst="rect">
            <a:avLst/>
          </a:prstGeom>
        </p:spPr>
        <p:txBody>
          <a:bodyPr lIns="91439" tIns="45719" rIns="91439" bIns="45719">
            <a:noAutofit/>
          </a:bodyPr>
          <a:lstStyle/>
          <a:p>
            <a:pPr/>
          </a:p>
        </p:txBody>
      </p:sp>
      <p:sp>
        <p:nvSpPr>
          <p:cNvPr id="63" name="Slide Title"/>
          <p:cNvSpPr txBox="1"/>
          <p:nvPr>
            <p:ph type="title" hasCustomPrompt="1"/>
          </p:nvPr>
        </p:nvSpPr>
        <p:spPr>
          <a:xfrm>
            <a:off x="1206500" y="952500"/>
            <a:ext cx="9779000" cy="1435100"/>
          </a:xfrm>
          <a:prstGeom prst="rect">
            <a:avLst/>
          </a:prstGeom>
        </p:spPr>
        <p:txBody>
          <a:body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Live Video Small">
    <p:spTree>
      <p:nvGrpSpPr>
        <p:cNvPr id="1" name=""/>
        <p:cNvGrpSpPr/>
        <p:nvPr/>
      </p:nvGrpSpPr>
      <p:grpSpPr>
        <a:xfrm>
          <a:off x="0" y="0"/>
          <a:ext cx="0" cy="0"/>
          <a:chOff x="0" y="0"/>
          <a:chExt cx="0" cy="0"/>
        </a:xfrm>
      </p:grpSpPr>
      <p:sp>
        <p:nvSpPr>
          <p:cNvPr id="71" name="Slide Subtitle"/>
          <p:cNvSpPr txBox="1"/>
          <p:nvPr>
            <p:ph type="body" sz="quarter" idx="21" hasCustomPrompt="1"/>
          </p:nvPr>
        </p:nvSpPr>
        <p:spPr>
          <a:xfrm>
            <a:off x="1206500" y="2247900"/>
            <a:ext cx="9779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72"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73" name="Slide Title"/>
          <p:cNvSpPr txBox="1"/>
          <p:nvPr>
            <p:ph type="title" hasCustomPrompt="1"/>
          </p:nvPr>
        </p:nvSpPr>
        <p:spPr>
          <a:xfrm>
            <a:off x="1206500" y="952500"/>
            <a:ext cx="9779000" cy="1435100"/>
          </a:xfrm>
          <a:prstGeom prst="rect">
            <a:avLst/>
          </a:prstGeom>
        </p:spPr>
        <p:txBody>
          <a:bodyPr/>
          <a:lstStyle/>
          <a:p>
            <a:pPr/>
            <a:r>
              <a:t>Slide Title</a:t>
            </a:r>
          </a:p>
        </p:txBody>
      </p:sp>
      <p:sp>
        <p:nvSpPr>
          <p:cNvPr id="74" name="Movie"/>
          <p:cNvSpPr/>
          <p:nvPr>
            <p:ph type="media" sz="quarter" idx="22"/>
          </p:nvPr>
        </p:nvSpPr>
        <p:spPr>
          <a:xfrm>
            <a:off x="16764000" y="6096000"/>
            <a:ext cx="6350000" cy="6350000"/>
          </a:xfrm>
          <a:prstGeom prst="rect">
            <a:avLst/>
          </a:prstGeom>
        </p:spPr>
        <p:txBody>
          <a:bodyPr lIns="91439" tIns="45719" rIns="91439" bIns="45719">
            <a:noAutofit/>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Live Video Large">
    <p:spTree>
      <p:nvGrpSpPr>
        <p:cNvPr id="1" name=""/>
        <p:cNvGrpSpPr/>
        <p:nvPr/>
      </p:nvGrpSpPr>
      <p:grpSpPr>
        <a:xfrm>
          <a:off x="0" y="0"/>
          <a:ext cx="0" cy="0"/>
          <a:chOff x="0" y="0"/>
          <a:chExt cx="0" cy="0"/>
        </a:xfrm>
      </p:grpSpPr>
      <p:sp>
        <p:nvSpPr>
          <p:cNvPr id="82" name="Slide Subtitle"/>
          <p:cNvSpPr txBox="1"/>
          <p:nvPr>
            <p:ph type="body" sz="quarter" idx="21" hasCustomPrompt="1"/>
          </p:nvPr>
        </p:nvSpPr>
        <p:spPr>
          <a:xfrm>
            <a:off x="1206500" y="2247900"/>
            <a:ext cx="9779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83"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84" name="Slide Title"/>
          <p:cNvSpPr txBox="1"/>
          <p:nvPr>
            <p:ph type="title" hasCustomPrompt="1"/>
          </p:nvPr>
        </p:nvSpPr>
        <p:spPr>
          <a:xfrm>
            <a:off x="1206500" y="952500"/>
            <a:ext cx="9779000" cy="1435100"/>
          </a:xfrm>
          <a:prstGeom prst="rect">
            <a:avLst/>
          </a:prstGeom>
        </p:spPr>
        <p:txBody>
          <a:bodyPr/>
          <a:lstStyle/>
          <a:p>
            <a:pPr/>
            <a:r>
              <a:t>Slide Title</a:t>
            </a:r>
          </a:p>
        </p:txBody>
      </p:sp>
      <p:sp>
        <p:nvSpPr>
          <p:cNvPr id="85" name="Movie"/>
          <p:cNvSpPr/>
          <p:nvPr>
            <p:ph type="media" sz="half" idx="22"/>
          </p:nvPr>
        </p:nvSpPr>
        <p:spPr>
          <a:xfrm>
            <a:off x="12189097" y="1263650"/>
            <a:ext cx="10922001" cy="11188700"/>
          </a:xfrm>
          <a:prstGeom prst="rect">
            <a:avLst/>
          </a:prstGeom>
        </p:spPr>
        <p:txBody>
          <a:bodyPr lIns="91439" tIns="45719" rIns="91439" bIns="45719">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93" name="Section Title"/>
          <p:cNvSpPr txBox="1"/>
          <p:nvPr>
            <p:ph type="title" hasCustomPrompt="1"/>
          </p:nvPr>
        </p:nvSpPr>
        <p:spPr>
          <a:xfrm>
            <a:off x="1206496" y="4533900"/>
            <a:ext cx="21971004" cy="4648200"/>
          </a:xfrm>
          <a:prstGeom prst="rect">
            <a:avLst/>
          </a:prstGeom>
        </p:spPr>
        <p:txBody>
          <a:bodyPr anchor="ctr"/>
          <a:lstStyle>
            <a:lvl1pPr>
              <a:defRPr b="0" spc="-232" sz="11600">
                <a:solidFill>
                  <a:srgbClr val="000000"/>
                </a:solidFill>
                <a:latin typeface="Helvetica Neue Medium"/>
                <a:ea typeface="Helvetica Neue Medium"/>
                <a:cs typeface="Helvetica Neue Medium"/>
                <a:sym typeface="Helvetica Neue Medium"/>
              </a:defRPr>
            </a:lvl1pPr>
          </a:lstStyle>
          <a:p>
            <a:pPr/>
            <a:r>
              <a:t>Section Title</a:t>
            </a:r>
          </a:p>
        </p:txBody>
      </p:sp>
      <p:sp>
        <p:nvSpPr>
          <p:cNvPr id="94" name="Slide Number"/>
          <p:cNvSpPr txBox="1"/>
          <p:nvPr>
            <p:ph type="sldNum" sz="quarter" idx="2"/>
          </p:nvPr>
        </p:nvSpPr>
        <p:spPr>
          <a:xfrm>
            <a:off x="22809200" y="13085233"/>
            <a:ext cx="368504"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 Id="rId15" Type="http://schemas.openxmlformats.org/officeDocument/2006/relationships/slideLayout" Target="../slideLayouts/slideLayout13.xml"/><Relationship Id="rId16" Type="http://schemas.openxmlformats.org/officeDocument/2006/relationships/slideLayout" Target="../slideLayouts/slideLayout14.xml"/><Relationship Id="rId17" Type="http://schemas.openxmlformats.org/officeDocument/2006/relationships/slideLayout" Target="../slideLayouts/slideLayout15.xml"/><Relationship Id="rId18" Type="http://schemas.openxmlformats.org/officeDocument/2006/relationships/slideLayout" Target="../slideLayouts/slideLayout16.xml"/><Relationship Id="rId1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952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22809200" y="13080999"/>
            <a:ext cx="368504" cy="374600"/>
          </a:xfrm>
          <a:prstGeom prst="rect">
            <a:avLst/>
          </a:prstGeom>
          <a:ln w="12700">
            <a:miter lim="400000"/>
          </a:ln>
        </p:spPr>
        <p:txBody>
          <a:bodyPr wrap="none" lIns="50800" tIns="50800" rIns="50800" bIns="50800" anchor="b">
            <a:spAutoFit/>
          </a:bodyPr>
          <a:lstStyle>
            <a:lvl1pPr algn="ctr" defTabSz="584200">
              <a:lnSpc>
                <a:spcPct val="100000"/>
              </a:lnSpc>
              <a:spcBef>
                <a:spcPts val="0"/>
              </a:spcBef>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 id="2147483665" r:id="rId19"/>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CB297B"/>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b="1" baseline="0" cap="none" i="0" spc="-170" strike="noStrike" sz="8500" u="none">
          <a:solidFill>
            <a:srgbClr val="CB297B"/>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b="1" baseline="0" cap="none" i="0" spc="-170" strike="noStrike" sz="8500" u="none">
          <a:solidFill>
            <a:srgbClr val="CB297B"/>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b="1" baseline="0" cap="none" i="0" spc="-170" strike="noStrike" sz="8500" u="none">
          <a:solidFill>
            <a:srgbClr val="CB297B"/>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b="1" baseline="0" cap="none" i="0" spc="-170" strike="noStrike" sz="8500" u="none">
          <a:solidFill>
            <a:srgbClr val="CB297B"/>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b="1" baseline="0" cap="none" i="0" spc="-170" strike="noStrike" sz="8500" u="none">
          <a:solidFill>
            <a:srgbClr val="CB297B"/>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b="1" baseline="0" cap="none" i="0" spc="-170" strike="noStrike" sz="8500" u="none">
          <a:solidFill>
            <a:srgbClr val="CB297B"/>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b="1" baseline="0" cap="none" i="0" spc="-170" strike="noStrike" sz="8500" u="none">
          <a:solidFill>
            <a:srgbClr val="CB297B"/>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b="1" baseline="0" cap="none" i="0" spc="-170" strike="noStrike" sz="8500" u="none">
          <a:solidFill>
            <a:srgbClr val="CB297B"/>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omments" Target="../comments/comment1.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comments" Target="../comments/comment2.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73" name="IMG_0012.jpeg" descr="IMG_0012.jpeg"/>
          <p:cNvPicPr>
            <a:picLocks noChangeAspect="1"/>
          </p:cNvPicPr>
          <p:nvPr>
            <p:ph type="pic" idx="21"/>
          </p:nvPr>
        </p:nvPicPr>
        <p:blipFill>
          <a:blip r:embed="rId2">
            <a:extLst/>
          </a:blip>
          <a:srcRect l="0" t="109" r="0" b="109"/>
          <a:stretch>
            <a:fillRect/>
          </a:stretch>
        </p:blipFill>
        <p:spPr>
          <a:xfrm>
            <a:off x="0" y="0"/>
            <a:ext cx="24384000" cy="13716000"/>
          </a:xfrm>
          <a:prstGeom prst="rect">
            <a:avLst/>
          </a:prstGeom>
        </p:spPr>
      </p:pic>
      <p:sp>
        <p:nvSpPr>
          <p:cNvPr id="174" name="The Narrow Door"/>
          <p:cNvSpPr txBox="1"/>
          <p:nvPr>
            <p:ph type="title"/>
          </p:nvPr>
        </p:nvSpPr>
        <p:spPr>
          <a:xfrm>
            <a:off x="665445" y="5913768"/>
            <a:ext cx="21971001" cy="4648201"/>
          </a:xfrm>
          <a:prstGeom prst="rect">
            <a:avLst/>
          </a:prstGeom>
        </p:spPr>
        <p:txBody>
          <a:bodyPr/>
          <a:lstStyle/>
          <a:p>
            <a:pPr/>
            <a:r>
              <a:t> The Narrow Door</a:t>
            </a:r>
          </a:p>
        </p:txBody>
      </p:sp>
      <p:sp>
        <p:nvSpPr>
          <p:cNvPr id="175" name="By Allen Uhl"/>
          <p:cNvSpPr txBox="1"/>
          <p:nvPr>
            <p:ph type="body" idx="22"/>
          </p:nvPr>
        </p:nvSpPr>
        <p:spPr>
          <a:prstGeom prst="rect">
            <a:avLst/>
          </a:prstGeom>
          <a:extLst>
            <a:ext uri="{C572A759-6A51-4108-AA02-DFA0A04FC94B}">
              <ma14:wrappingTextBoxFlag xmlns:ma14="http://schemas.microsoft.com/office/mac/drawingml/2011/main" val="1"/>
            </a:ext>
          </a:extLst>
        </p:spPr>
        <p:txBody>
          <a:bodyPr/>
          <a:lstStyle>
            <a:lvl1pPr>
              <a:defRPr>
                <a:solidFill>
                  <a:srgbClr val="FFFFFF"/>
                </a:solidFill>
              </a:defRPr>
            </a:lvl1pPr>
          </a:lstStyle>
          <a:p>
            <a:pPr/>
            <a:r>
              <a:t>By Allen Uhl</a:t>
            </a:r>
          </a:p>
        </p:txBody>
      </p:sp>
      <p:sp>
        <p:nvSpPr>
          <p:cNvPr id="176" name="Luke 13:22-30"/>
          <p:cNvSpPr txBox="1"/>
          <p:nvPr>
            <p:ph type="body" sz="quarter" idx="1"/>
          </p:nvPr>
        </p:nvSpPr>
        <p:spPr>
          <a:xfrm>
            <a:off x="8407658" y="10600049"/>
            <a:ext cx="21971001" cy="1117601"/>
          </a:xfrm>
          <a:prstGeom prst="rect">
            <a:avLst/>
          </a:prstGeom>
        </p:spPr>
        <p:txBody>
          <a:bodyPr/>
          <a:lstStyle/>
          <a:p>
            <a:pPr/>
            <a:r>
              <a:t> Luke 13:22-30</a:t>
            </a:r>
          </a:p>
        </p:txBody>
      </p:sp>
      <p:sp>
        <p:nvSpPr>
          <p:cNvPr id="177" name="The Straight Gate"/>
          <p:cNvSpPr txBox="1"/>
          <p:nvPr/>
        </p:nvSpPr>
        <p:spPr>
          <a:xfrm>
            <a:off x="2003155" y="10600049"/>
            <a:ext cx="21971001" cy="1117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defTabSz="825500">
              <a:lnSpc>
                <a:spcPct val="100000"/>
              </a:lnSpc>
              <a:spcBef>
                <a:spcPts val="0"/>
              </a:spcBef>
              <a:defRPr b="1" sz="5500">
                <a:solidFill>
                  <a:srgbClr val="FFFFFF"/>
                </a:solidFill>
              </a:defRPr>
            </a:lvl1pPr>
          </a:lstStyle>
          <a:p>
            <a:pPr/>
            <a:r>
              <a:t>The Straight Gate</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0" name="-John 18:36"/>
          <p:cNvSpPr txBox="1"/>
          <p:nvPr>
            <p:ph type="body" idx="21"/>
          </p:nvPr>
        </p:nvSpPr>
        <p:spPr>
          <a:xfrm>
            <a:off x="2480825" y="10672236"/>
            <a:ext cx="20149252" cy="636979"/>
          </a:xfrm>
          <a:prstGeom prst="rect">
            <a:avLst/>
          </a:prstGeom>
          <a:extLst>
            <a:ext uri="{C572A759-6A51-4108-AA02-DFA0A04FC94B}">
              <ma14:wrappingTextBoxFlag xmlns:ma14="http://schemas.microsoft.com/office/mac/drawingml/2011/main" val="1"/>
            </a:ext>
          </a:extLst>
        </p:spPr>
        <p:txBody>
          <a:bodyPr/>
          <a:lstStyle>
            <a:lvl1pPr marL="268347" indent="-197357" defTabSz="1024102">
              <a:lnSpc>
                <a:spcPct val="90000"/>
              </a:lnSpc>
              <a:defRPr b="0" spc="-71" sz="3570">
                <a:solidFill>
                  <a:srgbClr val="CB297B"/>
                </a:solidFill>
                <a:latin typeface="Helvetica Neue Medium"/>
                <a:ea typeface="Helvetica Neue Medium"/>
                <a:cs typeface="Helvetica Neue Medium"/>
                <a:sym typeface="Helvetica Neue Medium"/>
              </a:defRPr>
            </a:lvl1pPr>
          </a:lstStyle>
          <a:p>
            <a:pPr/>
            <a:r>
              <a:t>-John 18:36</a:t>
            </a:r>
          </a:p>
        </p:txBody>
      </p:sp>
      <p:sp>
        <p:nvSpPr>
          <p:cNvPr id="211" name="Jesus answered, My kingdom is not of this world: if my kingdom were of this world, then would my servants fight, that I should not be delivered to the Jews: but now is my kingdom not from hence."/>
          <p:cNvSpPr txBox="1"/>
          <p:nvPr>
            <p:ph type="body" sz="half" idx="1"/>
          </p:nvPr>
        </p:nvSpPr>
        <p:spPr>
          <a:xfrm>
            <a:off x="2117373" y="4939860"/>
            <a:ext cx="20876155" cy="3836280"/>
          </a:xfrm>
          <a:prstGeom prst="rect">
            <a:avLst/>
          </a:prstGeom>
        </p:spPr>
        <p:txBody>
          <a:bodyPr/>
          <a:lstStyle>
            <a:lvl1pPr marL="485581" indent="-357123" defTabSz="1853137">
              <a:defRPr spc="-129" sz="6460"/>
            </a:lvl1pPr>
          </a:lstStyle>
          <a:p>
            <a:pPr/>
            <a:r>
              <a:t>Jesus answered, My kingdom is not of this world: if my kingdom were of this world, then would my servants fight, that I should not be delivered to the Jews: but now is my kingdom not from hence. </a:t>
            </a:r>
          </a:p>
        </p:txBody>
      </p:sp>
      <p:sp>
        <p:nvSpPr>
          <p:cNvPr id="212" name="Strait gate"/>
          <p:cNvSpPr txBox="1"/>
          <p:nvPr/>
        </p:nvSpPr>
        <p:spPr>
          <a:xfrm>
            <a:off x="1116699" y="669978"/>
            <a:ext cx="20876155" cy="3836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1 Corinthians 9:24-26"/>
          <p:cNvSpPr txBox="1"/>
          <p:nvPr>
            <p:ph type="body" idx="21"/>
          </p:nvPr>
        </p:nvSpPr>
        <p:spPr>
          <a:xfrm>
            <a:off x="2117374" y="10432046"/>
            <a:ext cx="20149252" cy="636979"/>
          </a:xfrm>
          <a:prstGeom prst="rect">
            <a:avLst/>
          </a:prstGeom>
          <a:extLst>
            <a:ext uri="{C572A759-6A51-4108-AA02-DFA0A04FC94B}">
              <ma14:wrappingTextBoxFlag xmlns:ma14="http://schemas.microsoft.com/office/mac/drawingml/2011/main" val="1"/>
            </a:ext>
          </a:extLst>
        </p:spPr>
        <p:txBody>
          <a:bodyPr/>
          <a:lstStyle>
            <a:lvl1pPr marL="268347" indent="-197357" defTabSz="1024102">
              <a:lnSpc>
                <a:spcPct val="90000"/>
              </a:lnSpc>
              <a:defRPr b="0" spc="-71" sz="3570">
                <a:solidFill>
                  <a:srgbClr val="CB297B"/>
                </a:solidFill>
                <a:latin typeface="Helvetica Neue Medium"/>
                <a:ea typeface="Helvetica Neue Medium"/>
                <a:cs typeface="Helvetica Neue Medium"/>
                <a:sym typeface="Helvetica Neue Medium"/>
              </a:defRPr>
            </a:lvl1pPr>
          </a:lstStyle>
          <a:p>
            <a:pPr/>
            <a:r>
              <a:t>1 Corinthians 9:24-26</a:t>
            </a:r>
          </a:p>
        </p:txBody>
      </p:sp>
      <p:sp>
        <p:nvSpPr>
          <p:cNvPr id="215" name="Know ye not that they which run in a race run all, but one receiveth the prize? So run, that ye may obtain.…"/>
          <p:cNvSpPr txBox="1"/>
          <p:nvPr>
            <p:ph type="body" sz="half" idx="1"/>
          </p:nvPr>
        </p:nvSpPr>
        <p:spPr>
          <a:xfrm>
            <a:off x="1753923" y="4067651"/>
            <a:ext cx="20876154" cy="5580698"/>
          </a:xfrm>
          <a:prstGeom prst="rect">
            <a:avLst/>
          </a:prstGeom>
        </p:spPr>
        <p:txBody>
          <a:bodyPr/>
          <a:lstStyle/>
          <a:p>
            <a:pPr marL="408910" indent="-300736" defTabSz="1560536">
              <a:defRPr spc="-108" sz="5440"/>
            </a:pPr>
            <a:r>
              <a:t>Know ye not that they which run in a race run all, but one receiveth the prize? So run, that ye may obtain.</a:t>
            </a:r>
          </a:p>
          <a:p>
            <a:pPr marL="408910" indent="-300736" defTabSz="1560536">
              <a:defRPr spc="-108" sz="5440"/>
            </a:pPr>
            <a:r>
              <a:t>And every man that striveth for the mastery is temperate in all things. Now they do it to obtain a corruptible crown; but we an incorruptible.</a:t>
            </a:r>
          </a:p>
          <a:p>
            <a:pPr marL="408910" indent="-300736" defTabSz="1560536">
              <a:defRPr spc="-108" sz="5440"/>
            </a:pPr>
            <a:r>
              <a:t>I therefore so run, not as uncertainly; so fight I, not as one that beateth the air: </a:t>
            </a:r>
          </a:p>
        </p:txBody>
      </p:sp>
      <p:sp>
        <p:nvSpPr>
          <p:cNvPr id="216" name="Strait gate"/>
          <p:cNvSpPr txBox="1"/>
          <p:nvPr/>
        </p:nvSpPr>
        <p:spPr>
          <a:xfrm>
            <a:off x="1116699" y="669978"/>
            <a:ext cx="20876155" cy="3836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8" name="Colossians 1:26-29"/>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a:solidFill>
                  <a:schemeClr val="accent6">
                    <a:satOff val="-20754"/>
                    <a:lumOff val="-16738"/>
                  </a:schemeClr>
                </a:solidFill>
              </a:defRPr>
            </a:lvl1pPr>
          </a:lstStyle>
          <a:p>
            <a:pPr/>
            <a:r>
              <a:t>Colossians 1:26-29</a:t>
            </a:r>
          </a:p>
        </p:txBody>
      </p:sp>
      <p:sp>
        <p:nvSpPr>
          <p:cNvPr id="219" name="To whom God would make known what is the riches of the glory of this mystery among the Gentiles; which is Christ in you, the hope of glory:…"/>
          <p:cNvSpPr txBox="1"/>
          <p:nvPr>
            <p:ph type="body" sz="half" idx="1"/>
          </p:nvPr>
        </p:nvSpPr>
        <p:spPr>
          <a:xfrm>
            <a:off x="1753923" y="3824244"/>
            <a:ext cx="20876154" cy="6067512"/>
          </a:xfrm>
          <a:prstGeom prst="rect">
            <a:avLst/>
          </a:prstGeom>
        </p:spPr>
        <p:txBody>
          <a:bodyPr/>
          <a:lstStyle/>
          <a:p>
            <a:pPr marL="383353" indent="-281940" defTabSz="1463003">
              <a:defRPr spc="-102" sz="5100"/>
            </a:pPr>
            <a:r>
              <a:t>To whom God would make known what is the riches of the glory of this mystery among the Gentiles; which is Christ in you, the hope of glory: </a:t>
            </a:r>
          </a:p>
          <a:p>
            <a:pPr marL="383353" indent="-281940" defTabSz="1463003">
              <a:defRPr spc="-102" sz="5100"/>
            </a:pPr>
            <a:r>
              <a:t>Whom we preach, warning every man, and teaching every man in all wisdom; that we may present every man perfect in Christ Jesus: </a:t>
            </a:r>
          </a:p>
          <a:p>
            <a:pPr marL="383353" indent="-281940" defTabSz="1463003">
              <a:defRPr spc="-102" sz="5100"/>
            </a:pPr>
            <a:r>
              <a:t>Whom we preach, warning every man, and teaching every man in all wisdom; that we may present every man perfect in Christ Jesus: </a:t>
            </a:r>
          </a:p>
          <a:p>
            <a:pPr marL="383353" indent="-281940" defTabSz="1463003">
              <a:defRPr spc="-102" sz="5100"/>
            </a:pPr>
            <a:r>
              <a:t>Whereunto I also labour, striving according to his working, which worketh in me mightily. </a:t>
            </a:r>
          </a:p>
        </p:txBody>
      </p:sp>
      <p:sp>
        <p:nvSpPr>
          <p:cNvPr id="220" name="Strait gate"/>
          <p:cNvSpPr txBox="1"/>
          <p:nvPr/>
        </p:nvSpPr>
        <p:spPr>
          <a:xfrm>
            <a:off x="1116699" y="669978"/>
            <a:ext cx="20876155" cy="3836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2" name="COLOSSIANS4:12"/>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a:solidFill>
                  <a:schemeClr val="accent6">
                    <a:satOff val="-20754"/>
                    <a:lumOff val="-16738"/>
                  </a:schemeClr>
                </a:solidFill>
              </a:defRPr>
            </a:lvl1pPr>
          </a:lstStyle>
          <a:p>
            <a:pPr/>
            <a:r>
              <a:t>COLOSSIANS4:12</a:t>
            </a:r>
          </a:p>
        </p:txBody>
      </p:sp>
      <p:sp>
        <p:nvSpPr>
          <p:cNvPr id="223" name="Epaphras, who is one of you, a servant of Christ, saluteth you, always labouring fervently for you in prayers, that ye may stand perfect and complete in all the will of God."/>
          <p:cNvSpPr txBox="1"/>
          <p:nvPr>
            <p:ph type="body" sz="half" idx="1"/>
          </p:nvPr>
        </p:nvSpPr>
        <p:spPr>
          <a:prstGeom prst="rect">
            <a:avLst/>
          </a:prstGeom>
        </p:spPr>
        <p:txBody>
          <a:bodyPr/>
          <a:lstStyle>
            <a:lvl1pPr marL="485581" indent="-357123" defTabSz="1853137">
              <a:defRPr spc="-129" sz="6460"/>
            </a:lvl1pPr>
          </a:lstStyle>
          <a:p>
            <a:pPr/>
            <a:r>
              <a:t>Epaphras, who is one of you, a servant of Christ, saluteth you, always labouring fervently for you in prayers, that ye may stand perfect and complete in all the will of God. </a:t>
            </a:r>
          </a:p>
        </p:txBody>
      </p:sp>
      <p:sp>
        <p:nvSpPr>
          <p:cNvPr id="224" name="Strait gate"/>
          <p:cNvSpPr txBox="1"/>
          <p:nvPr/>
        </p:nvSpPr>
        <p:spPr>
          <a:xfrm>
            <a:off x="1116699" y="669978"/>
            <a:ext cx="20876155" cy="3836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6" name="Strongs Concordance."/>
          <p:cNvSpPr txBox="1"/>
          <p:nvPr>
            <p:ph type="body" idx="21"/>
          </p:nvPr>
        </p:nvSpPr>
        <p:spPr>
          <a:xfrm>
            <a:off x="2577045" y="10672236"/>
            <a:ext cx="20149252" cy="636979"/>
          </a:xfrm>
          <a:prstGeom prst="rect">
            <a:avLst/>
          </a:prstGeom>
          <a:extLst>
            <a:ext uri="{C572A759-6A51-4108-AA02-DFA0A04FC94B}">
              <ma14:wrappingTextBoxFlag xmlns:ma14="http://schemas.microsoft.com/office/mac/drawingml/2011/main" val="1"/>
            </a:ext>
          </a:extLst>
        </p:spPr>
        <p:txBody>
          <a:bodyPr/>
          <a:lstStyle>
            <a:lvl1pPr>
              <a:defRPr>
                <a:solidFill>
                  <a:schemeClr val="accent6">
                    <a:satOff val="-20754"/>
                    <a:lumOff val="-16738"/>
                  </a:schemeClr>
                </a:solidFill>
              </a:defRPr>
            </a:lvl1pPr>
          </a:lstStyle>
          <a:p>
            <a:pPr/>
            <a:r>
              <a:t> Strongs Concordance.</a:t>
            </a:r>
          </a:p>
        </p:txBody>
      </p:sp>
      <p:sp>
        <p:nvSpPr>
          <p:cNvPr id="227" name="STRAIT- G4728…"/>
          <p:cNvSpPr txBox="1"/>
          <p:nvPr>
            <p:ph type="body" sz="half" idx="1"/>
          </p:nvPr>
        </p:nvSpPr>
        <p:spPr>
          <a:xfrm>
            <a:off x="1753923" y="4939860"/>
            <a:ext cx="20876154" cy="3836280"/>
          </a:xfrm>
          <a:prstGeom prst="rect">
            <a:avLst/>
          </a:prstGeom>
        </p:spPr>
        <p:txBody>
          <a:bodyPr/>
          <a:lstStyle/>
          <a:p>
            <a:pPr marL="485581" indent="-357123" defTabSz="1853137">
              <a:defRPr spc="-129" sz="6460"/>
            </a:pPr>
            <a:r>
              <a:t>STRAIT- G4728</a:t>
            </a:r>
          </a:p>
          <a:p>
            <a:pPr marL="485581" indent="-357123" defTabSz="1853137">
              <a:defRPr spc="-129" sz="6460"/>
            </a:pPr>
            <a:r>
              <a:t>Stenos  Narrow ( from obstacles standing </a:t>
            </a:r>
          </a:p>
          <a:p>
            <a:pPr marL="485581" indent="-357123" defTabSz="1853137">
              <a:defRPr spc="-129" sz="6460"/>
            </a:pPr>
            <a:r>
              <a:t>Close about) -strait</a:t>
            </a:r>
          </a:p>
        </p:txBody>
      </p:sp>
      <p:sp>
        <p:nvSpPr>
          <p:cNvPr id="228" name="Strait gate"/>
          <p:cNvSpPr txBox="1"/>
          <p:nvPr/>
        </p:nvSpPr>
        <p:spPr>
          <a:xfrm>
            <a:off x="1116699" y="669978"/>
            <a:ext cx="20876155" cy="3836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0" name="1 Timothy 6:11-12"/>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a:solidFill>
                  <a:schemeClr val="accent6">
                    <a:satOff val="-20754"/>
                    <a:lumOff val="-16738"/>
                  </a:schemeClr>
                </a:solidFill>
              </a:defRPr>
            </a:lvl1pPr>
          </a:lstStyle>
          <a:p>
            <a:pPr/>
            <a:r>
              <a:t>1 Timothy 6:11-12</a:t>
            </a:r>
          </a:p>
        </p:txBody>
      </p:sp>
      <p:sp>
        <p:nvSpPr>
          <p:cNvPr id="231" name="But thou, O man of God, flee these things; and follow after righteousness, godliness, faith, love, patience, meekness…"/>
          <p:cNvSpPr txBox="1"/>
          <p:nvPr>
            <p:ph type="body" idx="1"/>
          </p:nvPr>
        </p:nvSpPr>
        <p:spPr>
          <a:xfrm>
            <a:off x="1753923" y="3296861"/>
            <a:ext cx="20876154" cy="7122278"/>
          </a:xfrm>
          <a:prstGeom prst="rect">
            <a:avLst/>
          </a:prstGeom>
        </p:spPr>
        <p:txBody>
          <a:bodyPr/>
          <a:lstStyle/>
          <a:p>
            <a:pPr marL="530306" indent="-390016" defTabSz="2023821">
              <a:defRPr spc="-141" sz="7054"/>
            </a:pPr>
            <a:r>
              <a:t>But thou, O man of God, flee these things; and follow after righteousness, godliness, faith, love, patience, meekness</a:t>
            </a:r>
          </a:p>
          <a:p>
            <a:pPr marL="530306" indent="-390016" defTabSz="2023821">
              <a:defRPr spc="-141" sz="7054"/>
            </a:pPr>
            <a:r>
              <a:t>  Fight the good fight of faith, lay hold on eternal life, whereunto thou art also called, and hast professed a good profession before many witnesses. </a:t>
            </a:r>
          </a:p>
        </p:txBody>
      </p:sp>
      <p:sp>
        <p:nvSpPr>
          <p:cNvPr id="232" name="Strait gate"/>
          <p:cNvSpPr txBox="1"/>
          <p:nvPr/>
        </p:nvSpPr>
        <p:spPr>
          <a:xfrm>
            <a:off x="1116699" y="669978"/>
            <a:ext cx="20876155" cy="3836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4" name="John 1:23"/>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a:solidFill>
                  <a:schemeClr val="accent6">
                    <a:satOff val="-20754"/>
                    <a:lumOff val="-16738"/>
                  </a:schemeClr>
                </a:solidFill>
              </a:defRPr>
            </a:lvl1pPr>
          </a:lstStyle>
          <a:p>
            <a:pPr/>
            <a:r>
              <a:t>John 1:23</a:t>
            </a:r>
          </a:p>
        </p:txBody>
      </p:sp>
      <p:sp>
        <p:nvSpPr>
          <p:cNvPr id="235" name="He said, I am the voice of one crying in the wilderness, Make straight the way of the Lord, as said the prophet Esaias ."/>
          <p:cNvSpPr txBox="1"/>
          <p:nvPr>
            <p:ph type="body" sz="half" idx="1"/>
          </p:nvPr>
        </p:nvSpPr>
        <p:spPr>
          <a:xfrm>
            <a:off x="2117373" y="5129177"/>
            <a:ext cx="20876155" cy="3836279"/>
          </a:xfrm>
          <a:prstGeom prst="rect">
            <a:avLst/>
          </a:prstGeom>
        </p:spPr>
        <p:txBody>
          <a:bodyPr/>
          <a:lstStyle/>
          <a:p>
            <a:pPr/>
            <a:r>
              <a:t>He said, I am the voice of one crying in the wilderness, Make straight the way of the Lord, as said the prophet Esaias .</a:t>
            </a:r>
          </a:p>
        </p:txBody>
      </p:sp>
      <p:sp>
        <p:nvSpPr>
          <p:cNvPr id="236" name="Strait gate"/>
          <p:cNvSpPr txBox="1"/>
          <p:nvPr/>
        </p:nvSpPr>
        <p:spPr>
          <a:xfrm>
            <a:off x="1116699" y="669978"/>
            <a:ext cx="20876155" cy="3836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8" name="2 Samuel 24:10-12"/>
          <p:cNvSpPr txBox="1"/>
          <p:nvPr>
            <p:ph type="body" idx="21"/>
          </p:nvPr>
        </p:nvSpPr>
        <p:spPr>
          <a:xfrm>
            <a:off x="2117374" y="10672236"/>
            <a:ext cx="20149252" cy="636979"/>
          </a:xfrm>
          <a:prstGeom prst="rect">
            <a:avLst/>
          </a:prstGeom>
          <a:extLst>
            <a:ext uri="{C572A759-6A51-4108-AA02-DFA0A04FC94B}">
              <ma14:wrappingTextBoxFlag xmlns:ma14="http://schemas.microsoft.com/office/mac/drawingml/2011/main" val="1"/>
            </a:ext>
          </a:extLst>
        </p:spPr>
        <p:txBody>
          <a:bodyPr/>
          <a:lstStyle>
            <a:lvl1pPr>
              <a:defRPr>
                <a:solidFill>
                  <a:schemeClr val="accent6">
                    <a:satOff val="-20754"/>
                    <a:lumOff val="-16738"/>
                  </a:schemeClr>
                </a:solidFill>
              </a:defRPr>
            </a:lvl1pPr>
          </a:lstStyle>
          <a:p>
            <a:pPr/>
            <a:r>
              <a:t>2 Samuel 24:10-12</a:t>
            </a:r>
          </a:p>
        </p:txBody>
      </p:sp>
      <p:sp>
        <p:nvSpPr>
          <p:cNvPr id="239" name="And David's heart smote him after that he had numbered the people. And David said unto the LORD, I have sinned greatly in that I have done: and now, I beseech thee, O LORD, take away the iniquity of thy servant; for I have done very foolishly.…"/>
          <p:cNvSpPr txBox="1"/>
          <p:nvPr>
            <p:ph type="body" idx="1"/>
          </p:nvPr>
        </p:nvSpPr>
        <p:spPr>
          <a:xfrm>
            <a:off x="1753923" y="2654536"/>
            <a:ext cx="20876154" cy="8406928"/>
          </a:xfrm>
          <a:prstGeom prst="rect">
            <a:avLst/>
          </a:prstGeom>
        </p:spPr>
        <p:txBody>
          <a:bodyPr/>
          <a:lstStyle/>
          <a:p>
            <a:pPr marL="434467" indent="-319531" defTabSz="1658070">
              <a:defRPr spc="-115" sz="5780"/>
            </a:pPr>
            <a:r>
              <a:t>And David's heart smote him after that he had numbered the people. And David said unto the LORD, I have sinned greatly in that I have done: and now, I beseech thee, O LORD, take away the iniquity of thy servant; for I have done very foolishly. </a:t>
            </a:r>
          </a:p>
          <a:p>
            <a:pPr marL="434467" indent="-319531" defTabSz="1658070">
              <a:defRPr spc="-115" sz="5780"/>
            </a:pPr>
            <a:r>
              <a:t>For when David was up in the morning, the word of the LORD came unto the prophet Gad, David's seer, saying, </a:t>
            </a:r>
          </a:p>
          <a:p>
            <a:pPr marL="434467" indent="-319531" defTabSz="1658070">
              <a:defRPr spc="-115" sz="5780"/>
            </a:pPr>
            <a:r>
              <a:t>Go and say unto David, Thus saith they LORD, I offer thee three things; choose thee one of them, that I may do it unto thee. </a:t>
            </a:r>
          </a:p>
          <a:p>
            <a:pPr marL="434467" indent="-319531" defTabSz="1658070">
              <a:defRPr spc="-115" sz="5780"/>
            </a:pPr>
          </a:p>
        </p:txBody>
      </p:sp>
      <p:sp>
        <p:nvSpPr>
          <p:cNvPr id="240" name="Strait gate"/>
          <p:cNvSpPr txBox="1"/>
          <p:nvPr/>
        </p:nvSpPr>
        <p:spPr>
          <a:xfrm>
            <a:off x="1116699" y="669978"/>
            <a:ext cx="20876155" cy="3836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2" name="2 Samuel 24:13, 14"/>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a:solidFill>
                  <a:schemeClr val="accent6">
                    <a:satOff val="-20754"/>
                    <a:lumOff val="-16738"/>
                  </a:schemeClr>
                </a:solidFill>
              </a:defRPr>
            </a:lvl1pPr>
          </a:lstStyle>
          <a:p>
            <a:pPr/>
            <a:r>
              <a:t>2 Samuel 24:13, 14</a:t>
            </a:r>
          </a:p>
        </p:txBody>
      </p:sp>
      <p:sp>
        <p:nvSpPr>
          <p:cNvPr id="243" name="So Gad came to David, and told him, and said unto him, Shall seven years of famine come unto thee in thy land? or wilt thou flee three months before thine enemies, while they pursue thee? or that there be three days' pestilence in thy land? now advise, a"/>
          <p:cNvSpPr txBox="1"/>
          <p:nvPr>
            <p:ph type="body" idx="1"/>
          </p:nvPr>
        </p:nvSpPr>
        <p:spPr>
          <a:xfrm>
            <a:off x="1812587" y="3170532"/>
            <a:ext cx="21485728" cy="7374936"/>
          </a:xfrm>
          <a:prstGeom prst="rect">
            <a:avLst/>
          </a:prstGeom>
        </p:spPr>
        <p:txBody>
          <a:bodyPr/>
          <a:lstStyle/>
          <a:p>
            <a:pPr marL="421689" indent="-310134" defTabSz="1609303">
              <a:defRPr spc="-112" sz="5610"/>
            </a:pPr>
            <a:r>
              <a:t>So Gad came to David, and told him, and said unto him, Shall seven years of famine come unto thee in thy land? or wilt thou flee three months before thine enemies, while they pursue thee? or that there be three days' pestilence in thy land? now advise, and see what answer I shall return to him that sent me. </a:t>
            </a:r>
          </a:p>
          <a:p>
            <a:pPr marL="421689" indent="-310134" defTabSz="1609303">
              <a:defRPr spc="-112" sz="5610"/>
            </a:pPr>
            <a:r>
              <a:t>And David said unto Gad, I am in a great strait: let us fall now into the hand of the LORD; for his mercies are great: and let me not fall into the hand of man. </a:t>
            </a:r>
          </a:p>
        </p:txBody>
      </p:sp>
      <p:sp>
        <p:nvSpPr>
          <p:cNvPr id="244" name="Strait gate"/>
          <p:cNvSpPr txBox="1"/>
          <p:nvPr/>
        </p:nvSpPr>
        <p:spPr>
          <a:xfrm>
            <a:off x="1116699" y="669978"/>
            <a:ext cx="20876155" cy="3836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6" name="John 10:3-6"/>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a:solidFill>
                  <a:schemeClr val="accent6">
                    <a:satOff val="-20754"/>
                    <a:lumOff val="-16738"/>
                  </a:schemeClr>
                </a:solidFill>
              </a:defRPr>
            </a:lvl1pPr>
          </a:lstStyle>
          <a:p>
            <a:pPr/>
            <a:r>
              <a:t>John 10:3-6</a:t>
            </a:r>
          </a:p>
        </p:txBody>
      </p:sp>
      <p:sp>
        <p:nvSpPr>
          <p:cNvPr id="247" name="To him the porter openeth; and the sheep hear his voice: and he calleth his own sheep by name, and leadeth them out.…"/>
          <p:cNvSpPr txBox="1"/>
          <p:nvPr>
            <p:ph type="body" idx="1"/>
          </p:nvPr>
        </p:nvSpPr>
        <p:spPr>
          <a:xfrm>
            <a:off x="1753923" y="3264991"/>
            <a:ext cx="20876154" cy="7186018"/>
          </a:xfrm>
          <a:prstGeom prst="rect">
            <a:avLst/>
          </a:prstGeom>
        </p:spPr>
        <p:txBody>
          <a:bodyPr/>
          <a:lstStyle/>
          <a:p>
            <a:pPr marL="415299" indent="-305434" defTabSz="1584920">
              <a:defRPr spc="-110" sz="5524"/>
            </a:pPr>
            <a:r>
              <a:t>To him the porter openeth; and the sheep hear his voice: and he calleth his own sheep by name, and leadeth them out. </a:t>
            </a:r>
          </a:p>
          <a:p>
            <a:pPr marL="415299" indent="-305434" defTabSz="1584920">
              <a:defRPr spc="-110" sz="5524"/>
            </a:pPr>
            <a:r>
              <a:t>And when he putteth forth his own sheep, he goeth before them, and the sheep follow him: for they know his voice. </a:t>
            </a:r>
          </a:p>
          <a:p>
            <a:pPr marL="415299" indent="-305434" defTabSz="1584920">
              <a:defRPr spc="-110" sz="5524"/>
            </a:pPr>
            <a:r>
              <a:t>And a stranger will they not follow, but will flee from him: for they know not the voice of strangers. </a:t>
            </a:r>
          </a:p>
          <a:p>
            <a:pPr marL="415299" indent="-305434" defTabSz="1584920">
              <a:defRPr spc="-110" sz="5524"/>
            </a:pPr>
            <a:r>
              <a:t>This parable spake Jesus unto them: but they understood not what things they were which he spake unto them. </a:t>
            </a:r>
          </a:p>
        </p:txBody>
      </p:sp>
      <p:sp>
        <p:nvSpPr>
          <p:cNvPr id="248" name="Strait gate"/>
          <p:cNvSpPr txBox="1"/>
          <p:nvPr/>
        </p:nvSpPr>
        <p:spPr>
          <a:xfrm>
            <a:off x="1116699" y="669978"/>
            <a:ext cx="20876155" cy="3836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John 10:9"/>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marL="268347" indent="-197357" defTabSz="1024102">
              <a:lnSpc>
                <a:spcPct val="90000"/>
              </a:lnSpc>
              <a:defRPr b="0" spc="-71" sz="3570">
                <a:solidFill>
                  <a:srgbClr val="CB297B"/>
                </a:solidFill>
                <a:latin typeface="Helvetica Neue Medium"/>
                <a:ea typeface="Helvetica Neue Medium"/>
                <a:cs typeface="Helvetica Neue Medium"/>
                <a:sym typeface="Helvetica Neue Medium"/>
              </a:defRPr>
            </a:lvl1pPr>
          </a:lstStyle>
          <a:p>
            <a:pPr/>
            <a:r>
              <a:t>-John 10:9</a:t>
            </a:r>
          </a:p>
        </p:txBody>
      </p:sp>
      <p:sp>
        <p:nvSpPr>
          <p:cNvPr id="180" name="I am the door. If anyone enters by me, he will be saved and will go in and out and find pasture."/>
          <p:cNvSpPr txBox="1"/>
          <p:nvPr>
            <p:ph type="body" sz="half" idx="1"/>
          </p:nvPr>
        </p:nvSpPr>
        <p:spPr>
          <a:prstGeom prst="rect">
            <a:avLst/>
          </a:prstGeom>
        </p:spPr>
        <p:txBody>
          <a:bodyPr/>
          <a:lstStyle/>
          <a:p>
            <a:pPr/>
            <a:r>
              <a:t>I am the door. If anyone enters by me, he will be saved and will go in and out and find pasture.</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0" name="John 10:7-10"/>
          <p:cNvSpPr txBox="1"/>
          <p:nvPr>
            <p:ph type="body" idx="21"/>
          </p:nvPr>
        </p:nvSpPr>
        <p:spPr>
          <a:xfrm>
            <a:off x="2653008" y="11327255"/>
            <a:ext cx="15915918" cy="670846"/>
          </a:xfrm>
          <a:prstGeom prst="rect">
            <a:avLst/>
          </a:prstGeom>
          <a:extLst>
            <a:ext uri="{C572A759-6A51-4108-AA02-DFA0A04FC94B}">
              <ma14:wrappingTextBoxFlag xmlns:ma14="http://schemas.microsoft.com/office/mac/drawingml/2011/main" val="1"/>
            </a:ext>
          </a:extLst>
        </p:spPr>
        <p:txBody>
          <a:bodyPr/>
          <a:lstStyle>
            <a:lvl1pPr>
              <a:defRPr>
                <a:solidFill>
                  <a:schemeClr val="accent6">
                    <a:satOff val="-20754"/>
                    <a:lumOff val="-16738"/>
                  </a:schemeClr>
                </a:solidFill>
              </a:defRPr>
            </a:lvl1pPr>
          </a:lstStyle>
          <a:p>
            <a:pPr/>
            <a:r>
              <a:t>John 10:7-10</a:t>
            </a:r>
          </a:p>
        </p:txBody>
      </p:sp>
      <p:sp>
        <p:nvSpPr>
          <p:cNvPr id="251" name="Then said Jesus unto them again, Verily, verily, I say unto you, I am the door of the sheep.…"/>
          <p:cNvSpPr txBox="1"/>
          <p:nvPr>
            <p:ph type="body" sz="half" idx="1"/>
          </p:nvPr>
        </p:nvSpPr>
        <p:spPr>
          <a:xfrm>
            <a:off x="2676611" y="3262268"/>
            <a:ext cx="17559211" cy="7191464"/>
          </a:xfrm>
          <a:prstGeom prst="rect">
            <a:avLst/>
          </a:prstGeom>
        </p:spPr>
        <p:txBody>
          <a:bodyPr/>
          <a:lstStyle/>
          <a:p>
            <a:pPr marL="415299" indent="-305434" defTabSz="1584920">
              <a:defRPr spc="-110" sz="5524"/>
            </a:pPr>
            <a:r>
              <a:t>Then said Jesus unto them again, Verily, verily, I say unto you, I am the door of the sheep. </a:t>
            </a:r>
          </a:p>
          <a:p>
            <a:pPr marL="415299" indent="-305434" defTabSz="1584920">
              <a:defRPr spc="-110" sz="5524"/>
            </a:pPr>
            <a:r>
              <a:t>All that ever came before me are thieves and robbers: but the sheep did not hear them. </a:t>
            </a:r>
          </a:p>
          <a:p>
            <a:pPr marL="415299" indent="-305434" defTabSz="1584920">
              <a:defRPr spc="-110" sz="5524"/>
            </a:pPr>
            <a:r>
              <a:t>I am the door: by me if any man enter in, he shall be saved, and shall go in and out, and find pasture. </a:t>
            </a:r>
          </a:p>
          <a:p>
            <a:pPr marL="415299" indent="-305434" defTabSz="1584920">
              <a:defRPr spc="-110" sz="5524"/>
            </a:pPr>
            <a:r>
              <a:t>The thief cometh not, but for to steal, and to kill, and to destroy: I am come that they might have life, and that they might have it more abundantly. </a:t>
            </a:r>
          </a:p>
        </p:txBody>
      </p:sp>
      <p:sp>
        <p:nvSpPr>
          <p:cNvPr id="252" name="Strait gate"/>
          <p:cNvSpPr txBox="1"/>
          <p:nvPr/>
        </p:nvSpPr>
        <p:spPr>
          <a:xfrm>
            <a:off x="1116699" y="669978"/>
            <a:ext cx="20876155" cy="3836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4" name="Luke 13:22-25"/>
          <p:cNvSpPr txBox="1"/>
          <p:nvPr>
            <p:ph type="body" idx="21"/>
          </p:nvPr>
        </p:nvSpPr>
        <p:spPr>
          <a:xfrm>
            <a:off x="2480825" y="11216358"/>
            <a:ext cx="20149252" cy="636979"/>
          </a:xfrm>
          <a:prstGeom prst="rect">
            <a:avLst/>
          </a:prstGeom>
          <a:extLst>
            <a:ext uri="{C572A759-6A51-4108-AA02-DFA0A04FC94B}">
              <ma14:wrappingTextBoxFlag xmlns:ma14="http://schemas.microsoft.com/office/mac/drawingml/2011/main" val="1"/>
            </a:ext>
          </a:extLst>
        </p:spPr>
        <p:txBody>
          <a:bodyPr/>
          <a:lstStyle>
            <a:lvl1pPr>
              <a:defRPr>
                <a:solidFill>
                  <a:schemeClr val="accent6">
                    <a:satOff val="-20754"/>
                    <a:lumOff val="-16738"/>
                  </a:schemeClr>
                </a:solidFill>
              </a:defRPr>
            </a:lvl1pPr>
          </a:lstStyle>
          <a:p>
            <a:pPr/>
            <a:r>
              <a:t>Luke 13:22-25</a:t>
            </a:r>
          </a:p>
        </p:txBody>
      </p:sp>
      <p:sp>
        <p:nvSpPr>
          <p:cNvPr id="255" name="And he went through the cities and villages, teaching, and journeying toward Jerusalem.…"/>
          <p:cNvSpPr txBox="1"/>
          <p:nvPr>
            <p:ph type="body" idx="1"/>
          </p:nvPr>
        </p:nvSpPr>
        <p:spPr>
          <a:xfrm>
            <a:off x="1535969" y="2602676"/>
            <a:ext cx="21312062" cy="8510648"/>
          </a:xfrm>
          <a:prstGeom prst="rect">
            <a:avLst/>
          </a:prstGeom>
        </p:spPr>
        <p:txBody>
          <a:bodyPr/>
          <a:lstStyle/>
          <a:p>
            <a:pPr marL="440856" indent="-324231" defTabSz="1682453">
              <a:defRPr spc="-117" sz="5865"/>
            </a:pPr>
            <a:r>
              <a:t>And he went through the cities and villages, teaching, and journeying toward Jerusalem. </a:t>
            </a:r>
          </a:p>
          <a:p>
            <a:pPr marL="440856" indent="-324231" defTabSz="1682453">
              <a:defRPr spc="-117" sz="5865"/>
            </a:pPr>
            <a:r>
              <a:t>Then said one unto him, Lord, are there few that be saved? And he said unto them, </a:t>
            </a:r>
          </a:p>
          <a:p>
            <a:pPr marL="440856" indent="-324231" defTabSz="1682453">
              <a:defRPr spc="-117" sz="5865"/>
            </a:pPr>
            <a:r>
              <a:t>Strive to enter in at the strait gate: for many, I say unto you, will seek to enter in, and shall not be able.  </a:t>
            </a:r>
          </a:p>
          <a:p>
            <a:pPr marL="440856" indent="-324231" defTabSz="1682453">
              <a:defRPr spc="-117" sz="5865"/>
            </a:pPr>
            <a:r>
              <a:t>When once the master of the house is risen up, and hath shut to the door, and ye begin to stand without, and to knock at the door, saying, Lord, Lord, open unto us; and he shall answer and say unto you, I know you not whence ye are: </a:t>
            </a:r>
          </a:p>
        </p:txBody>
      </p:sp>
      <p:sp>
        <p:nvSpPr>
          <p:cNvPr id="256" name="Strait gate"/>
          <p:cNvSpPr txBox="1"/>
          <p:nvPr/>
        </p:nvSpPr>
        <p:spPr>
          <a:xfrm>
            <a:off x="1116699" y="669978"/>
            <a:ext cx="20876155" cy="3836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8" name="Luke 13:26, 27"/>
          <p:cNvSpPr txBox="1"/>
          <p:nvPr>
            <p:ph type="body" idx="21"/>
          </p:nvPr>
        </p:nvSpPr>
        <p:spPr>
          <a:xfrm>
            <a:off x="2117374" y="10672236"/>
            <a:ext cx="20149252" cy="636979"/>
          </a:xfrm>
          <a:prstGeom prst="rect">
            <a:avLst/>
          </a:prstGeom>
          <a:extLst>
            <a:ext uri="{C572A759-6A51-4108-AA02-DFA0A04FC94B}">
              <ma14:wrappingTextBoxFlag xmlns:ma14="http://schemas.microsoft.com/office/mac/drawingml/2011/main" val="1"/>
            </a:ext>
          </a:extLst>
        </p:spPr>
        <p:txBody>
          <a:bodyPr/>
          <a:lstStyle>
            <a:lvl1pPr>
              <a:defRPr>
                <a:solidFill>
                  <a:schemeClr val="accent6">
                    <a:satOff val="-20754"/>
                    <a:lumOff val="-16738"/>
                  </a:schemeClr>
                </a:solidFill>
              </a:defRPr>
            </a:lvl1pPr>
          </a:lstStyle>
          <a:p>
            <a:pPr/>
            <a:r>
              <a:t>Luke 13:26, 27</a:t>
            </a:r>
          </a:p>
        </p:txBody>
      </p:sp>
      <p:sp>
        <p:nvSpPr>
          <p:cNvPr id="259" name="Then shall ye begin to say, We have eaten and drunk in thy presence, and thou hast taught in our streets.…"/>
          <p:cNvSpPr txBox="1"/>
          <p:nvPr>
            <p:ph type="body" sz="half" idx="1"/>
          </p:nvPr>
        </p:nvSpPr>
        <p:spPr>
          <a:xfrm>
            <a:off x="1893564" y="4429475"/>
            <a:ext cx="20596872" cy="4857051"/>
          </a:xfrm>
          <a:prstGeom prst="rect">
            <a:avLst/>
          </a:prstGeom>
        </p:spPr>
        <p:txBody>
          <a:bodyPr/>
          <a:lstStyle/>
          <a:p>
            <a:pPr marL="511138" indent="-375920" defTabSz="1950671">
              <a:defRPr spc="-136" sz="6800"/>
            </a:pPr>
            <a:r>
              <a:t>Then shall ye begin to say, We have eaten and drunk in thy presence, and thou hast taught in our streets. </a:t>
            </a:r>
          </a:p>
          <a:p>
            <a:pPr marL="511138" indent="-375920" defTabSz="1950671">
              <a:defRPr spc="-136" sz="6800"/>
            </a:pPr>
            <a:r>
              <a:t>But he shall say, I tell you, I know you not whence ye are; depart from me, all ye workers of iniquity. </a:t>
            </a:r>
          </a:p>
        </p:txBody>
      </p:sp>
      <p:sp>
        <p:nvSpPr>
          <p:cNvPr id="260" name="Strait gate"/>
          <p:cNvSpPr txBox="1"/>
          <p:nvPr/>
        </p:nvSpPr>
        <p:spPr>
          <a:xfrm>
            <a:off x="1116699" y="669978"/>
            <a:ext cx="20876155" cy="3836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2" name="Luke 13:28-30"/>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a:solidFill>
                  <a:schemeClr val="accent6">
                    <a:satOff val="-20754"/>
                    <a:lumOff val="-16738"/>
                  </a:schemeClr>
                </a:solidFill>
              </a:defRPr>
            </a:lvl1pPr>
          </a:lstStyle>
          <a:p>
            <a:pPr/>
            <a:r>
              <a:t>Luke 13:28-30</a:t>
            </a:r>
          </a:p>
        </p:txBody>
      </p:sp>
      <p:sp>
        <p:nvSpPr>
          <p:cNvPr id="263" name="There shall be weeping and gnashing of teeth, when ye shall see Abraham, and Isaac, and Jacob, and all the prophets, in the kingdom of God, and you yourselves thrust out.…"/>
          <p:cNvSpPr txBox="1"/>
          <p:nvPr>
            <p:ph type="body" idx="1"/>
          </p:nvPr>
        </p:nvSpPr>
        <p:spPr>
          <a:xfrm>
            <a:off x="1753923" y="3213057"/>
            <a:ext cx="20876154" cy="7289886"/>
          </a:xfrm>
          <a:prstGeom prst="rect">
            <a:avLst/>
          </a:prstGeom>
        </p:spPr>
        <p:txBody>
          <a:bodyPr/>
          <a:lstStyle/>
          <a:p>
            <a:pPr marL="453635" indent="-333628" defTabSz="1731220">
              <a:defRPr spc="-120" sz="6035"/>
            </a:pPr>
            <a:r>
              <a:t>There shall be weeping and gnashing of teeth, when ye shall see Abraham, and Isaac, and Jacob, and all the prophets, in the kingdom of God, and you yourselves thrust out.</a:t>
            </a:r>
          </a:p>
          <a:p>
            <a:pPr marL="453635" indent="-333628" defTabSz="1731220">
              <a:defRPr spc="-120" sz="6035"/>
            </a:pPr>
            <a:r>
              <a:t>And they shall come from the east, and from the west, and from the north, and from the south, and shall sit down in the kingdom of God. </a:t>
            </a:r>
          </a:p>
          <a:p>
            <a:pPr marL="453635" indent="-333628" defTabSz="1731220">
              <a:defRPr spc="-120" sz="6035"/>
            </a:pPr>
            <a:r>
              <a:t>And, behold, there are last which shall be first, and there are first which shall be last. </a:t>
            </a:r>
          </a:p>
        </p:txBody>
      </p:sp>
      <p:sp>
        <p:nvSpPr>
          <p:cNvPr id="264" name="Strait gate"/>
          <p:cNvSpPr txBox="1"/>
          <p:nvPr/>
        </p:nvSpPr>
        <p:spPr>
          <a:xfrm>
            <a:off x="1116699" y="669978"/>
            <a:ext cx="20876155" cy="3836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6" name="Acts 10:34, 35"/>
          <p:cNvSpPr txBox="1"/>
          <p:nvPr>
            <p:ph type="body" idx="21"/>
          </p:nvPr>
        </p:nvSpPr>
        <p:spPr>
          <a:xfrm>
            <a:off x="2318553" y="10672236"/>
            <a:ext cx="20149252" cy="636979"/>
          </a:xfrm>
          <a:prstGeom prst="rect">
            <a:avLst/>
          </a:prstGeom>
          <a:extLst>
            <a:ext uri="{C572A759-6A51-4108-AA02-DFA0A04FC94B}">
              <ma14:wrappingTextBoxFlag xmlns:ma14="http://schemas.microsoft.com/office/mac/drawingml/2011/main" val="1"/>
            </a:ext>
          </a:extLst>
        </p:spPr>
        <p:txBody>
          <a:bodyPr/>
          <a:lstStyle>
            <a:lvl1pPr>
              <a:defRPr>
                <a:solidFill>
                  <a:schemeClr val="accent6">
                    <a:satOff val="-20754"/>
                    <a:lumOff val="-16738"/>
                  </a:schemeClr>
                </a:solidFill>
              </a:defRPr>
            </a:lvl1pPr>
          </a:lstStyle>
          <a:p>
            <a:pPr/>
            <a:r>
              <a:t>Acts 10:34, 35</a:t>
            </a:r>
          </a:p>
        </p:txBody>
      </p:sp>
      <p:sp>
        <p:nvSpPr>
          <p:cNvPr id="267" name="Then Peter opened his mouth, and said, Of a truth I perceive that God is no respecter of persons:…"/>
          <p:cNvSpPr txBox="1"/>
          <p:nvPr>
            <p:ph type="body" sz="half" idx="1"/>
          </p:nvPr>
        </p:nvSpPr>
        <p:spPr>
          <a:prstGeom prst="rect">
            <a:avLst/>
          </a:prstGeom>
        </p:spPr>
        <p:txBody>
          <a:bodyPr/>
          <a:lstStyle/>
          <a:p>
            <a:pPr marL="485581" indent="-357123" defTabSz="1853137">
              <a:defRPr spc="-129" sz="6460"/>
            </a:pPr>
            <a:r>
              <a:t>Then Peter opened his mouth, and said, Of a truth I perceive that God is no respecter of persons: </a:t>
            </a:r>
          </a:p>
          <a:p>
            <a:pPr marL="485581" indent="-357123" defTabSz="1853137">
              <a:defRPr spc="-129" sz="6460"/>
            </a:pPr>
            <a:r>
              <a:t>But in every nation he that feareth him, and worketh righteousness, is accepted with him. </a:t>
            </a:r>
          </a:p>
        </p:txBody>
      </p:sp>
      <p:sp>
        <p:nvSpPr>
          <p:cNvPr id="268" name="Strait gate"/>
          <p:cNvSpPr txBox="1"/>
          <p:nvPr/>
        </p:nvSpPr>
        <p:spPr>
          <a:xfrm>
            <a:off x="1116699" y="669978"/>
            <a:ext cx="20876155" cy="3836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0" name="Proverbs 10:29"/>
          <p:cNvSpPr txBox="1"/>
          <p:nvPr>
            <p:ph type="body" idx="21"/>
          </p:nvPr>
        </p:nvSpPr>
        <p:spPr>
          <a:xfrm>
            <a:off x="2059814" y="10288502"/>
            <a:ext cx="20264372" cy="1404447"/>
          </a:xfrm>
          <a:prstGeom prst="rect">
            <a:avLst/>
          </a:prstGeom>
          <a:extLst>
            <a:ext uri="{C572A759-6A51-4108-AA02-DFA0A04FC94B}">
              <ma14:wrappingTextBoxFlag xmlns:ma14="http://schemas.microsoft.com/office/mac/drawingml/2011/main" val="1"/>
            </a:ext>
          </a:extLst>
        </p:spPr>
        <p:txBody>
          <a:bodyPr/>
          <a:lstStyle>
            <a:lvl1pPr>
              <a:defRPr>
                <a:solidFill>
                  <a:schemeClr val="accent6">
                    <a:satOff val="-20754"/>
                    <a:lumOff val="-16738"/>
                  </a:schemeClr>
                </a:solidFill>
              </a:defRPr>
            </a:lvl1pPr>
          </a:lstStyle>
          <a:p>
            <a:pPr/>
            <a:r>
              <a:t>Proverbs 10:29</a:t>
            </a:r>
          </a:p>
        </p:txBody>
      </p:sp>
      <p:sp>
        <p:nvSpPr>
          <p:cNvPr id="271" name="The hope of the righteous shall be gladness: but the expectation of the wicked shall perish."/>
          <p:cNvSpPr txBox="1"/>
          <p:nvPr>
            <p:ph type="body" sz="quarter" idx="1"/>
          </p:nvPr>
        </p:nvSpPr>
        <p:spPr>
          <a:xfrm>
            <a:off x="2335396" y="5579362"/>
            <a:ext cx="19713208" cy="2795037"/>
          </a:xfrm>
          <a:prstGeom prst="rect">
            <a:avLst/>
          </a:prstGeom>
        </p:spPr>
        <p:txBody>
          <a:bodyPr/>
          <a:lstStyle>
            <a:lvl1pPr marL="549473" indent="-404113" defTabSz="2096971">
              <a:defRPr spc="-146" sz="7310"/>
            </a:lvl1pPr>
          </a:lstStyle>
          <a:p>
            <a:pPr/>
            <a:r>
              <a:t>The hope of the righteous shall be gladness: but the expectation of the wicked shall perish. </a:t>
            </a:r>
          </a:p>
        </p:txBody>
      </p:sp>
      <p:sp>
        <p:nvSpPr>
          <p:cNvPr id="272" name="Strait gate"/>
          <p:cNvSpPr txBox="1"/>
          <p:nvPr/>
        </p:nvSpPr>
        <p:spPr>
          <a:xfrm>
            <a:off x="1116699" y="669978"/>
            <a:ext cx="20876155" cy="3836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4" name="Philippians 2:12,13"/>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a:solidFill>
                  <a:schemeClr val="accent6">
                    <a:satOff val="-20754"/>
                    <a:lumOff val="-16738"/>
                  </a:schemeClr>
                </a:solidFill>
              </a:defRPr>
            </a:lvl1pPr>
          </a:lstStyle>
          <a:p>
            <a:pPr/>
            <a:r>
              <a:t>Philippians 2:12,13</a:t>
            </a:r>
          </a:p>
        </p:txBody>
      </p:sp>
      <p:sp>
        <p:nvSpPr>
          <p:cNvPr id="275" name="Wherefore, my beloved, as ye have always obeyed, not as in my presence only, but now much more in my absence, work out your own salvation with fear and trembling.…"/>
          <p:cNvSpPr txBox="1"/>
          <p:nvPr>
            <p:ph type="body" idx="1"/>
          </p:nvPr>
        </p:nvSpPr>
        <p:spPr>
          <a:xfrm>
            <a:off x="1753923" y="3500858"/>
            <a:ext cx="20876154" cy="6714284"/>
          </a:xfrm>
          <a:prstGeom prst="rect">
            <a:avLst/>
          </a:prstGeom>
        </p:spPr>
        <p:txBody>
          <a:bodyPr/>
          <a:lstStyle/>
          <a:p>
            <a:pPr marL="581419" indent="-427609" defTabSz="2218888">
              <a:defRPr spc="-154" sz="7735"/>
            </a:pPr>
            <a:r>
              <a:t>Wherefore, my beloved, as ye have always obeyed, not as in my presence only, but now much more in my absence, work out your own salvation with fear and trembling.</a:t>
            </a:r>
          </a:p>
          <a:p>
            <a:pPr marL="581419" indent="-427609" defTabSz="2218888">
              <a:defRPr spc="-154" sz="7735"/>
            </a:pPr>
            <a:r>
              <a:t>For it is God which worketh in you both to will and to do of his good pleasure. </a:t>
            </a:r>
          </a:p>
        </p:txBody>
      </p:sp>
      <p:sp>
        <p:nvSpPr>
          <p:cNvPr id="276" name="Strait gate"/>
          <p:cNvSpPr txBox="1"/>
          <p:nvPr/>
        </p:nvSpPr>
        <p:spPr>
          <a:xfrm>
            <a:off x="1116699" y="669978"/>
            <a:ext cx="20876155" cy="3836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8" name="Hebrews 12:4"/>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a:solidFill>
                  <a:schemeClr val="accent6">
                    <a:satOff val="-20754"/>
                    <a:lumOff val="-16738"/>
                  </a:schemeClr>
                </a:solidFill>
              </a:defRPr>
            </a:lvl1pPr>
          </a:lstStyle>
          <a:p>
            <a:pPr/>
            <a:r>
              <a:t>Hebrews 12:4</a:t>
            </a:r>
          </a:p>
        </p:txBody>
      </p:sp>
      <p:sp>
        <p:nvSpPr>
          <p:cNvPr id="279" name="Ye have not yet resisted unto blood, striving against sin."/>
          <p:cNvSpPr txBox="1"/>
          <p:nvPr>
            <p:ph type="body" sz="half" idx="1"/>
          </p:nvPr>
        </p:nvSpPr>
        <p:spPr>
          <a:xfrm>
            <a:off x="2117373" y="4939860"/>
            <a:ext cx="20876155" cy="3836280"/>
          </a:xfrm>
          <a:prstGeom prst="rect">
            <a:avLst/>
          </a:prstGeom>
        </p:spPr>
        <p:txBody>
          <a:bodyPr/>
          <a:lstStyle/>
          <a:p>
            <a:pPr/>
            <a:r>
              <a:t>Ye have not yet resisted unto blood, striving against sin. </a:t>
            </a:r>
          </a:p>
        </p:txBody>
      </p:sp>
      <p:sp>
        <p:nvSpPr>
          <p:cNvPr id="280" name="Strait gate"/>
          <p:cNvSpPr txBox="1"/>
          <p:nvPr/>
        </p:nvSpPr>
        <p:spPr>
          <a:xfrm>
            <a:off x="1116699" y="669978"/>
            <a:ext cx="20876155" cy="3836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2" name="Philippians 4:13"/>
          <p:cNvSpPr txBox="1"/>
          <p:nvPr>
            <p:ph type="body" idx="21"/>
          </p:nvPr>
        </p:nvSpPr>
        <p:spPr>
          <a:xfrm>
            <a:off x="2480825" y="9505064"/>
            <a:ext cx="20149252" cy="1807368"/>
          </a:xfrm>
          <a:prstGeom prst="rect">
            <a:avLst/>
          </a:prstGeom>
          <a:extLst>
            <a:ext uri="{C572A759-6A51-4108-AA02-DFA0A04FC94B}">
              <ma14:wrappingTextBoxFlag xmlns:ma14="http://schemas.microsoft.com/office/mac/drawingml/2011/main" val="1"/>
            </a:ext>
          </a:extLst>
        </p:spPr>
        <p:txBody>
          <a:bodyPr/>
          <a:lstStyle>
            <a:lvl1pPr>
              <a:defRPr>
                <a:solidFill>
                  <a:schemeClr val="accent6">
                    <a:satOff val="-20754"/>
                    <a:lumOff val="-16738"/>
                  </a:schemeClr>
                </a:solidFill>
              </a:defRPr>
            </a:lvl1pPr>
          </a:lstStyle>
          <a:p>
            <a:pPr/>
            <a:r>
              <a:t>Philippians 4:13</a:t>
            </a:r>
          </a:p>
        </p:txBody>
      </p:sp>
      <p:sp>
        <p:nvSpPr>
          <p:cNvPr id="283" name="I can do all things through Christ which strengtheneth me."/>
          <p:cNvSpPr txBox="1"/>
          <p:nvPr>
            <p:ph type="body" sz="half" idx="1"/>
          </p:nvPr>
        </p:nvSpPr>
        <p:spPr>
          <a:prstGeom prst="rect">
            <a:avLst/>
          </a:prstGeom>
        </p:spPr>
        <p:txBody>
          <a:bodyPr/>
          <a:lstStyle/>
          <a:p>
            <a:pPr/>
            <a:r>
              <a:t>I can do all things through Christ which strengtheneth me.</a:t>
            </a:r>
          </a:p>
        </p:txBody>
      </p:sp>
      <p:sp>
        <p:nvSpPr>
          <p:cNvPr id="284" name="Strait gate"/>
          <p:cNvSpPr txBox="1"/>
          <p:nvPr/>
        </p:nvSpPr>
        <p:spPr>
          <a:xfrm>
            <a:off x="1116699" y="669978"/>
            <a:ext cx="20876155" cy="3836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6" name="2Timothy 4:7,8"/>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a:solidFill>
                  <a:schemeClr val="accent6">
                    <a:satOff val="-20754"/>
                    <a:lumOff val="-16738"/>
                  </a:schemeClr>
                </a:solidFill>
              </a:defRPr>
            </a:lvl1pPr>
          </a:lstStyle>
          <a:p>
            <a:pPr/>
            <a:r>
              <a:t>2Timothy 4:7,8</a:t>
            </a:r>
          </a:p>
        </p:txBody>
      </p:sp>
      <p:sp>
        <p:nvSpPr>
          <p:cNvPr id="287" name="I have fought a good fight, I have finished my course, I have kept the faith:…"/>
          <p:cNvSpPr txBox="1"/>
          <p:nvPr>
            <p:ph type="body" idx="1"/>
          </p:nvPr>
        </p:nvSpPr>
        <p:spPr>
          <a:xfrm>
            <a:off x="1753923" y="3577604"/>
            <a:ext cx="20876154" cy="6560792"/>
          </a:xfrm>
          <a:prstGeom prst="rect">
            <a:avLst/>
          </a:prstGeom>
        </p:spPr>
        <p:txBody>
          <a:bodyPr/>
          <a:lstStyle/>
          <a:p>
            <a:pPr marL="530306" indent="-390016" defTabSz="2023821">
              <a:defRPr spc="-141" sz="7054"/>
            </a:pPr>
            <a:r>
              <a:t>I have fought a good fight, I have finished my course, I have kept the faith: </a:t>
            </a:r>
          </a:p>
          <a:p>
            <a:pPr marL="530306" indent="-390016" defTabSz="2023821">
              <a:defRPr spc="-141" sz="7054"/>
            </a:pPr>
            <a:r>
              <a:t>Henceforth there is laid up for me a crown of righteousness, which the Lord, the righteous judge, shall give me at that day: and not to me only, but unto all them also that love his appearing. </a:t>
            </a:r>
          </a:p>
        </p:txBody>
      </p:sp>
      <p:sp>
        <p:nvSpPr>
          <p:cNvPr id="288" name="Strait gate"/>
          <p:cNvSpPr txBox="1"/>
          <p:nvPr/>
        </p:nvSpPr>
        <p:spPr>
          <a:xfrm>
            <a:off x="1116699" y="669978"/>
            <a:ext cx="20876155" cy="3836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Matthew 7:13, 14"/>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marL="268347" indent="-197357" defTabSz="1024102">
              <a:lnSpc>
                <a:spcPct val="90000"/>
              </a:lnSpc>
              <a:defRPr b="0" spc="-71" sz="3570">
                <a:solidFill>
                  <a:srgbClr val="CB297B"/>
                </a:solidFill>
                <a:latin typeface="Helvetica Neue Medium"/>
                <a:ea typeface="Helvetica Neue Medium"/>
                <a:cs typeface="Helvetica Neue Medium"/>
                <a:sym typeface="Helvetica Neue Medium"/>
              </a:defRPr>
            </a:lvl1pPr>
          </a:lstStyle>
          <a:p>
            <a:pPr/>
            <a:r>
              <a:t>-Matthew 7:13, 14</a:t>
            </a:r>
          </a:p>
        </p:txBody>
      </p:sp>
      <p:sp>
        <p:nvSpPr>
          <p:cNvPr id="183" name="Enter by the narrow gate. For the gate is wide and the way is easy that leads to destruction, and those who enter by it are many.…"/>
          <p:cNvSpPr txBox="1"/>
          <p:nvPr>
            <p:ph type="body" sz="half" idx="1"/>
          </p:nvPr>
        </p:nvSpPr>
        <p:spPr>
          <a:xfrm>
            <a:off x="2117373" y="2637456"/>
            <a:ext cx="20876155" cy="6138684"/>
          </a:xfrm>
          <a:prstGeom prst="rect">
            <a:avLst/>
          </a:prstGeom>
        </p:spPr>
        <p:txBody>
          <a:bodyPr/>
          <a:lstStyle/>
          <a:p>
            <a:pPr marL="587809" indent="-432308" defTabSz="2243271">
              <a:defRPr spc="-156" sz="7820"/>
            </a:pPr>
            <a:r>
              <a:t>Enter by the narrow gate. For the gate is wide and the way is easy that leads to destruction, and those who enter by it are many.</a:t>
            </a:r>
          </a:p>
          <a:p>
            <a:pPr marL="587809" indent="-432308" defTabSz="2243271">
              <a:defRPr spc="-156" sz="7820"/>
            </a:pPr>
            <a:r>
              <a:t>For the gate is narrow and the way is hard that leads to life, and those who find it are few.</a:t>
            </a:r>
          </a:p>
        </p:txBody>
      </p:sp>
      <p:sp>
        <p:nvSpPr>
          <p:cNvPr id="184" name="Strait gate"/>
          <p:cNvSpPr txBox="1"/>
          <p:nvPr/>
        </p:nvSpPr>
        <p:spPr>
          <a:xfrm>
            <a:off x="1116699" y="669978"/>
            <a:ext cx="20876155" cy="3836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0" name="Matthew 11:28-30"/>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a:solidFill>
                  <a:schemeClr val="accent6">
                    <a:satOff val="-20754"/>
                    <a:lumOff val="-16738"/>
                  </a:schemeClr>
                </a:solidFill>
              </a:defRPr>
            </a:lvl1pPr>
          </a:lstStyle>
          <a:p>
            <a:pPr/>
            <a:r>
              <a:t>Matthew 11:28-30</a:t>
            </a:r>
          </a:p>
        </p:txBody>
      </p:sp>
      <p:sp>
        <p:nvSpPr>
          <p:cNvPr id="291" name="Come unto me, all ye that labour and are heavy laden, and I will give you rest.…"/>
          <p:cNvSpPr txBox="1"/>
          <p:nvPr>
            <p:ph type="body" sz="half" idx="1"/>
          </p:nvPr>
        </p:nvSpPr>
        <p:spPr>
          <a:xfrm>
            <a:off x="1753923" y="3817438"/>
            <a:ext cx="20876154" cy="6081124"/>
          </a:xfrm>
          <a:prstGeom prst="rect">
            <a:avLst/>
          </a:prstGeom>
        </p:spPr>
        <p:txBody>
          <a:bodyPr/>
          <a:lstStyle/>
          <a:p>
            <a:pPr marL="479192" indent="-352425" defTabSz="1828754">
              <a:defRPr spc="-127" sz="6375"/>
            </a:pPr>
            <a:r>
              <a:t>Come unto me, all ye that labour and are heavy laden, and I will give you rest. </a:t>
            </a:r>
          </a:p>
          <a:p>
            <a:pPr marL="479192" indent="-352425" defTabSz="1828754">
              <a:defRPr spc="-127" sz="6375"/>
            </a:pPr>
            <a:r>
              <a:t>Take my yoke upon you, and learn of me; for I am meek and lowly in heart: and ye shall find rest unto your souls. </a:t>
            </a:r>
          </a:p>
          <a:p>
            <a:pPr marL="479192" indent="-352425" defTabSz="1828754">
              <a:defRPr spc="-127" sz="6375"/>
            </a:pPr>
            <a:r>
              <a:t>Come unto me, all ye that labour and are heavy laden, and I will give you rest. </a:t>
            </a:r>
          </a:p>
        </p:txBody>
      </p:sp>
      <p:sp>
        <p:nvSpPr>
          <p:cNvPr id="292" name="Strait gate"/>
          <p:cNvSpPr txBox="1"/>
          <p:nvPr/>
        </p:nvSpPr>
        <p:spPr>
          <a:xfrm>
            <a:off x="1116699" y="669978"/>
            <a:ext cx="20876155" cy="3836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4" name="Psalms 139:23, 24"/>
          <p:cNvSpPr txBox="1"/>
          <p:nvPr>
            <p:ph type="body" idx="21"/>
          </p:nvPr>
        </p:nvSpPr>
        <p:spPr>
          <a:xfrm>
            <a:off x="2507870" y="10672236"/>
            <a:ext cx="20149252" cy="636979"/>
          </a:xfrm>
          <a:prstGeom prst="rect">
            <a:avLst/>
          </a:prstGeom>
          <a:extLst>
            <a:ext uri="{C572A759-6A51-4108-AA02-DFA0A04FC94B}">
              <ma14:wrappingTextBoxFlag xmlns:ma14="http://schemas.microsoft.com/office/mac/drawingml/2011/main" val="1"/>
            </a:ext>
          </a:extLst>
        </p:spPr>
        <p:txBody>
          <a:bodyPr/>
          <a:lstStyle>
            <a:lvl1pPr>
              <a:defRPr>
                <a:solidFill>
                  <a:schemeClr val="accent6">
                    <a:satOff val="-20754"/>
                    <a:lumOff val="-16738"/>
                  </a:schemeClr>
                </a:solidFill>
              </a:defRPr>
            </a:lvl1pPr>
          </a:lstStyle>
          <a:p>
            <a:pPr/>
            <a:r>
              <a:t>Psalms 139:23, 24 </a:t>
            </a:r>
          </a:p>
        </p:txBody>
      </p:sp>
      <p:sp>
        <p:nvSpPr>
          <p:cNvPr id="295" name="Search me, O God, and know my heart: try me, and know my thoughts:…"/>
          <p:cNvSpPr txBox="1"/>
          <p:nvPr>
            <p:ph type="body" sz="half" idx="1"/>
          </p:nvPr>
        </p:nvSpPr>
        <p:spPr>
          <a:prstGeom prst="rect">
            <a:avLst/>
          </a:prstGeom>
        </p:spPr>
        <p:txBody>
          <a:bodyPr/>
          <a:lstStyle/>
          <a:p>
            <a:pPr marL="485581" indent="-357123" defTabSz="1853137">
              <a:defRPr spc="-129" sz="6460"/>
            </a:pPr>
            <a:r>
              <a:t>Search me, O God, and know my heart: try me, and know my thoughts: </a:t>
            </a:r>
          </a:p>
          <a:p>
            <a:pPr marL="485581" indent="-357123" defTabSz="1853137">
              <a:defRPr spc="-129" sz="6460"/>
            </a:pPr>
            <a:r>
              <a:t>And see if there be any wicked way in me, and lead me in the way everlasting. </a:t>
            </a:r>
          </a:p>
        </p:txBody>
      </p:sp>
      <p:sp>
        <p:nvSpPr>
          <p:cNvPr id="296" name="Strait gate"/>
          <p:cNvSpPr txBox="1"/>
          <p:nvPr/>
        </p:nvSpPr>
        <p:spPr>
          <a:xfrm>
            <a:off x="1116699" y="669978"/>
            <a:ext cx="20876155" cy="3836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8" name="1 Corinthians 10:13"/>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a:solidFill>
                  <a:schemeClr val="accent6">
                    <a:satOff val="-20754"/>
                    <a:lumOff val="-16738"/>
                  </a:schemeClr>
                </a:solidFill>
              </a:defRPr>
            </a:lvl1pPr>
          </a:lstStyle>
          <a:p>
            <a:pPr/>
            <a:r>
              <a:t>1 Corinthians 10:13</a:t>
            </a:r>
          </a:p>
        </p:txBody>
      </p:sp>
      <p:sp>
        <p:nvSpPr>
          <p:cNvPr id="299" name="There hath no temptation taken you but such as is common to man: but God is faithful, who will not suffer you to be tempted above that ye are able; but will with the temptation also make a way to escape, that ye may be able to bear it."/>
          <p:cNvSpPr txBox="1"/>
          <p:nvPr>
            <p:ph type="body" sz="half" idx="1"/>
          </p:nvPr>
        </p:nvSpPr>
        <p:spPr>
          <a:prstGeom prst="rect">
            <a:avLst/>
          </a:prstGeom>
        </p:spPr>
        <p:txBody>
          <a:bodyPr/>
          <a:lstStyle>
            <a:lvl1pPr marL="447246" indent="-328929" defTabSz="1706837">
              <a:defRPr spc="-118" sz="5950"/>
            </a:lvl1pPr>
          </a:lstStyle>
          <a:p>
            <a:pPr/>
            <a:r>
              <a:t>There hath no temptation taken you but such as is common to man: but God is faithful, who will not suffer you to be tempted above that ye are able; but will with the temptation also make a way to escape, that ye may be able to bear it. </a:t>
            </a:r>
          </a:p>
        </p:txBody>
      </p:sp>
      <p:sp>
        <p:nvSpPr>
          <p:cNvPr id="300" name="Strait gate"/>
          <p:cNvSpPr txBox="1"/>
          <p:nvPr/>
        </p:nvSpPr>
        <p:spPr>
          <a:xfrm>
            <a:off x="1116699" y="669978"/>
            <a:ext cx="20876155" cy="3836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2" name="[[A Psalm of David.]] The LORD is my shepherd; I shall not want.…"/>
          <p:cNvSpPr txBox="1"/>
          <p:nvPr>
            <p:ph type="body" idx="1"/>
          </p:nvPr>
        </p:nvSpPr>
        <p:spPr>
          <a:xfrm>
            <a:off x="1753923" y="3133489"/>
            <a:ext cx="20876154" cy="8731470"/>
          </a:xfrm>
          <a:prstGeom prst="rect">
            <a:avLst/>
          </a:prstGeom>
        </p:spPr>
        <p:txBody>
          <a:bodyPr/>
          <a:lstStyle/>
          <a:p>
            <a:pPr marL="415299" indent="-305434" defTabSz="1584920">
              <a:defRPr spc="-110" sz="5524"/>
            </a:pPr>
            <a:r>
              <a:t>[[A Psalm of David.]] The LORD is my shepherd; I shall not want. </a:t>
            </a:r>
          </a:p>
          <a:p>
            <a:pPr marL="415299" indent="-305434" defTabSz="1584920">
              <a:defRPr spc="-110" sz="5524"/>
            </a:pPr>
            <a:r>
              <a:t>He maketh me to lie down in green pastures: he leadeth me beside the still waters. </a:t>
            </a:r>
          </a:p>
          <a:p>
            <a:pPr marL="415299" indent="-305434" defTabSz="1584920">
              <a:defRPr spc="-110" sz="5524"/>
            </a:pPr>
            <a:r>
              <a:t>He restoreth my soul: he leadeth me in the paths of righteousness for his name's sake. </a:t>
            </a:r>
          </a:p>
          <a:p>
            <a:pPr marL="415299" indent="-305434" defTabSz="1584920">
              <a:defRPr spc="-110" sz="5524"/>
            </a:pPr>
            <a:r>
              <a:t>Yea, though I walk through the valley of the shadow of death, I will fear no evil: for thou art with me; thy rod and thy staff they comfort me. </a:t>
            </a:r>
          </a:p>
          <a:p>
            <a:pPr marL="415299" indent="-305434" defTabSz="1584920">
              <a:defRPr spc="-110" sz="5524" u="sng"/>
            </a:pPr>
            <a:r>
              <a:t> </a:t>
            </a:r>
          </a:p>
          <a:p>
            <a:pPr marL="415299" indent="-305434" defTabSz="1584920">
              <a:defRPr spc="-110" sz="5524"/>
            </a:pPr>
          </a:p>
        </p:txBody>
      </p:sp>
      <p:sp>
        <p:nvSpPr>
          <p:cNvPr id="303" name="Psalms 23:1-4"/>
          <p:cNvSpPr txBox="1"/>
          <p:nvPr/>
        </p:nvSpPr>
        <p:spPr>
          <a:xfrm>
            <a:off x="2480825" y="10675453"/>
            <a:ext cx="20149252" cy="636979"/>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lvl1pPr defTabSz="825500">
              <a:lnSpc>
                <a:spcPct val="100000"/>
              </a:lnSpc>
              <a:spcBef>
                <a:spcPts val="0"/>
              </a:spcBef>
              <a:defRPr b="1" sz="3600">
                <a:solidFill>
                  <a:schemeClr val="accent6">
                    <a:satOff val="-20754"/>
                    <a:lumOff val="-16738"/>
                  </a:schemeClr>
                </a:solidFill>
              </a:defRPr>
            </a:lvl1pPr>
          </a:lstStyle>
          <a:p>
            <a:pPr/>
            <a:r>
              <a:t>Psalms 23:1-4</a:t>
            </a:r>
          </a:p>
        </p:txBody>
      </p:sp>
      <p:sp>
        <p:nvSpPr>
          <p:cNvPr id="304" name="Strait gate"/>
          <p:cNvSpPr txBox="1"/>
          <p:nvPr/>
        </p:nvSpPr>
        <p:spPr>
          <a:xfrm>
            <a:off x="1116699" y="669978"/>
            <a:ext cx="20876155" cy="3836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6" name="Psalms23:5, 6"/>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a:defRPr>
                <a:solidFill>
                  <a:schemeClr val="accent6">
                    <a:satOff val="-20754"/>
                    <a:lumOff val="-16738"/>
                  </a:schemeClr>
                </a:solidFill>
              </a:defRPr>
            </a:lvl1pPr>
          </a:lstStyle>
          <a:p>
            <a:pPr/>
            <a:r>
              <a:t>Psalms23:5, 6</a:t>
            </a:r>
          </a:p>
        </p:txBody>
      </p:sp>
      <p:sp>
        <p:nvSpPr>
          <p:cNvPr id="307" name="Thou preparest a table before me in the presence of mine enemies: thou anointest my head with oil; my cup runneth over.…"/>
          <p:cNvSpPr txBox="1"/>
          <p:nvPr>
            <p:ph type="body" sz="half" idx="1"/>
          </p:nvPr>
        </p:nvSpPr>
        <p:spPr>
          <a:prstGeom prst="rect">
            <a:avLst/>
          </a:prstGeom>
        </p:spPr>
        <p:txBody>
          <a:bodyPr/>
          <a:lstStyle/>
          <a:p>
            <a:pPr marL="421689" indent="-310134" defTabSz="1609303">
              <a:defRPr spc="-112" sz="5610"/>
            </a:pPr>
            <a:r>
              <a:t>Thou preparest a table before me in the presence of mine enemies: thou anointest my head with oil; my cup runneth over. </a:t>
            </a:r>
          </a:p>
          <a:p>
            <a:pPr marL="421689" indent="-310134" defTabSz="1609303">
              <a:defRPr spc="-112" sz="5610"/>
            </a:pPr>
            <a:r>
              <a:t>Surely goodness and mercy shall follow me all the days of my life: and I will dwell in the house of the LORD for ever. </a:t>
            </a:r>
          </a:p>
        </p:txBody>
      </p:sp>
      <p:sp>
        <p:nvSpPr>
          <p:cNvPr id="308" name="Strait gate"/>
          <p:cNvSpPr txBox="1"/>
          <p:nvPr/>
        </p:nvSpPr>
        <p:spPr>
          <a:xfrm>
            <a:off x="1116699" y="669978"/>
            <a:ext cx="20876155" cy="3836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10" name="Colorful tulip field in front of a Dutch windmill" descr="Colorful tulip field in front of a Dutch windmill"/>
          <p:cNvPicPr>
            <a:picLocks noChangeAspect="1"/>
          </p:cNvPicPr>
          <p:nvPr>
            <p:ph type="pic" idx="21"/>
          </p:nvPr>
        </p:nvPicPr>
        <p:blipFill>
          <a:blip r:embed="rId2">
            <a:extLst/>
          </a:blip>
          <a:srcRect l="0" t="109" r="0" b="109"/>
          <a:stretch>
            <a:fillRect/>
          </a:stretch>
        </p:blipFill>
        <p:spPr>
          <a:xfrm>
            <a:off x="0" y="0"/>
            <a:ext cx="24384000" cy="13716000"/>
          </a:xfrm>
          <a:prstGeom prst="rect">
            <a:avLst/>
          </a:prstGeom>
        </p:spPr>
      </p:pic>
      <p:sp>
        <p:nvSpPr>
          <p:cNvPr id="311" name="The Straight Gate"/>
          <p:cNvSpPr txBox="1"/>
          <p:nvPr>
            <p:ph type="title"/>
          </p:nvPr>
        </p:nvSpPr>
        <p:spPr>
          <a:prstGeom prst="rect">
            <a:avLst/>
          </a:prstGeom>
        </p:spPr>
        <p:txBody>
          <a:bodyPr/>
          <a:lstStyle/>
          <a:p>
            <a:pPr/>
            <a:r>
              <a:t>The Straight Gate</a:t>
            </a:r>
          </a:p>
        </p:txBody>
      </p:sp>
      <p:sp>
        <p:nvSpPr>
          <p:cNvPr id="312" name="Allen Uhl"/>
          <p:cNvSpPr txBox="1"/>
          <p:nvPr>
            <p:ph type="body" idx="22"/>
          </p:nvPr>
        </p:nvSpPr>
        <p:spPr>
          <a:prstGeom prst="rect">
            <a:avLst/>
          </a:prstGeom>
          <a:extLst>
            <a:ext uri="{C572A759-6A51-4108-AA02-DFA0A04FC94B}">
              <ma14:wrappingTextBoxFlag xmlns:ma14="http://schemas.microsoft.com/office/mac/drawingml/2011/main" val="1"/>
            </a:ext>
          </a:extLst>
        </p:spPr>
        <p:txBody>
          <a:bodyPr/>
          <a:lstStyle/>
          <a:p>
            <a:pPr/>
            <a:r>
              <a:t>Allen Uhl</a:t>
            </a:r>
          </a:p>
        </p:txBody>
      </p:sp>
      <p:sp>
        <p:nvSpPr>
          <p:cNvPr id="313" name="The Narrow Door"/>
          <p:cNvSpPr txBox="1"/>
          <p:nvPr>
            <p:ph type="body" sz="quarter" idx="1"/>
          </p:nvPr>
        </p:nvSpPr>
        <p:spPr>
          <a:prstGeom prst="rect">
            <a:avLst/>
          </a:prstGeom>
        </p:spPr>
        <p:txBody>
          <a:bodyPr/>
          <a:lstStyle/>
          <a:p>
            <a:pPr/>
            <a:r>
              <a:t>The Narrow Door</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Luke 13:24"/>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marL="268347" indent="-197357" defTabSz="1024102">
              <a:lnSpc>
                <a:spcPct val="90000"/>
              </a:lnSpc>
              <a:defRPr b="0" spc="-71" sz="3570">
                <a:solidFill>
                  <a:srgbClr val="CB297B"/>
                </a:solidFill>
                <a:latin typeface="Helvetica Neue Medium"/>
                <a:ea typeface="Helvetica Neue Medium"/>
                <a:cs typeface="Helvetica Neue Medium"/>
                <a:sym typeface="Helvetica Neue Medium"/>
              </a:defRPr>
            </a:lvl1pPr>
          </a:lstStyle>
          <a:p>
            <a:pPr/>
            <a:r>
              <a:t>-Luke 13:24</a:t>
            </a:r>
          </a:p>
        </p:txBody>
      </p:sp>
      <p:sp>
        <p:nvSpPr>
          <p:cNvPr id="187" name="&quot;Strive to enter through the narrow door. For many, I tell you, will seek to enter and will not be able."/>
          <p:cNvSpPr txBox="1"/>
          <p:nvPr>
            <p:ph type="body" sz="half" idx="1"/>
          </p:nvPr>
        </p:nvSpPr>
        <p:spPr>
          <a:xfrm>
            <a:off x="2117373" y="4723498"/>
            <a:ext cx="20876155" cy="3836280"/>
          </a:xfrm>
          <a:prstGeom prst="rect">
            <a:avLst/>
          </a:prstGeom>
        </p:spPr>
        <p:txBody>
          <a:bodyPr/>
          <a:lstStyle/>
          <a:p>
            <a:pPr/>
            <a:r>
              <a:t>"Strive to enter through the narrow door. For many, I tell you, will seek to enter and will not be able.</a:t>
            </a:r>
          </a:p>
        </p:txBody>
      </p:sp>
      <p:sp>
        <p:nvSpPr>
          <p:cNvPr id="188" name="Strait gate"/>
          <p:cNvSpPr txBox="1"/>
          <p:nvPr/>
        </p:nvSpPr>
        <p:spPr>
          <a:xfrm>
            <a:off x="1116699" y="669978"/>
            <a:ext cx="20876155" cy="3836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 name="Christian Education and Teaching 156.1A"/>
          <p:cNvSpPr txBox="1"/>
          <p:nvPr>
            <p:ph type="body" idx="21"/>
          </p:nvPr>
        </p:nvSpPr>
        <p:spPr>
          <a:xfrm>
            <a:off x="2365705" y="10214972"/>
            <a:ext cx="20149251" cy="636979"/>
          </a:xfrm>
          <a:prstGeom prst="rect">
            <a:avLst/>
          </a:prstGeom>
          <a:extLst>
            <a:ext uri="{C572A759-6A51-4108-AA02-DFA0A04FC94B}">
              <ma14:wrappingTextBoxFlag xmlns:ma14="http://schemas.microsoft.com/office/mac/drawingml/2011/main" val="1"/>
            </a:ext>
          </a:extLst>
        </p:spPr>
        <p:txBody>
          <a:bodyPr/>
          <a:lstStyle>
            <a:lvl1pPr marL="268347" indent="-197357" defTabSz="1024102">
              <a:lnSpc>
                <a:spcPct val="90000"/>
              </a:lnSpc>
              <a:defRPr b="0" spc="-71" sz="3570">
                <a:solidFill>
                  <a:srgbClr val="CB297B"/>
                </a:solidFill>
                <a:latin typeface="Helvetica Neue Medium"/>
                <a:ea typeface="Helvetica Neue Medium"/>
                <a:cs typeface="Helvetica Neue Medium"/>
                <a:sym typeface="Helvetica Neue Medium"/>
              </a:defRPr>
            </a:lvl1pPr>
          </a:lstStyle>
          <a:p>
            <a:pPr/>
            <a:r>
              <a:t>Christian Education and Teaching 156.1A</a:t>
            </a:r>
          </a:p>
        </p:txBody>
      </p:sp>
      <p:sp>
        <p:nvSpPr>
          <p:cNvPr id="191" name="At the conference at Battle Creek, Michigan, May 27, 1856, I was shown in vision some things that concern the church generally. The glory and majesty of God were made to pass before me. Said the angel: “He is terrible in His majesty, yet ye realize it no"/>
          <p:cNvSpPr txBox="1"/>
          <p:nvPr>
            <p:ph type="body" sz="half" idx="1"/>
          </p:nvPr>
        </p:nvSpPr>
        <p:spPr>
          <a:xfrm>
            <a:off x="1753923" y="3679623"/>
            <a:ext cx="20876154" cy="6356754"/>
          </a:xfrm>
          <a:prstGeom prst="rect">
            <a:avLst/>
          </a:prstGeom>
        </p:spPr>
        <p:txBody>
          <a:bodyPr/>
          <a:lstStyle>
            <a:lvl1pPr marL="383353" indent="-281940" defTabSz="1463003">
              <a:defRPr spc="-102" sz="5100"/>
            </a:lvl1pPr>
          </a:lstStyle>
          <a:p>
            <a:pPr/>
            <a:r>
              <a:t>At the conference at Battle Creek, Michigan, May 27, 1856, I was shown in vision some things that concern the church generally. The glory and majesty of God were made to pass before me. Said the angel: “He is terrible in His majesty, yet ye realize it not; terrible in His anger, yet ye offend Him daily. Strive to enter in at the strait gate; for wide is the gate, and broad is the way, that leadeth to destruction, and many there be which go in thereat; because strait is the gate, and narrow is the way, that leadeth unto life, and few there be that find it.” </a:t>
            </a:r>
          </a:p>
        </p:txBody>
      </p:sp>
      <p:sp>
        <p:nvSpPr>
          <p:cNvPr id="192" name="Strait gate"/>
          <p:cNvSpPr txBox="1"/>
          <p:nvPr/>
        </p:nvSpPr>
        <p:spPr>
          <a:xfrm>
            <a:off x="963205" y="1168833"/>
            <a:ext cx="20876155" cy="264670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4" name="CET 156.1B"/>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marL="268347" indent="-197357" defTabSz="1024102">
              <a:lnSpc>
                <a:spcPct val="90000"/>
              </a:lnSpc>
              <a:defRPr b="0" spc="-71" sz="3570">
                <a:solidFill>
                  <a:srgbClr val="CB297B"/>
                </a:solidFill>
                <a:latin typeface="Helvetica Neue Medium"/>
                <a:ea typeface="Helvetica Neue Medium"/>
                <a:cs typeface="Helvetica Neue Medium"/>
                <a:sym typeface="Helvetica Neue Medium"/>
              </a:defRPr>
            </a:lvl1pPr>
          </a:lstStyle>
          <a:p>
            <a:pPr/>
            <a:r>
              <a:t>CET 156.1B</a:t>
            </a:r>
          </a:p>
        </p:txBody>
      </p:sp>
      <p:sp>
        <p:nvSpPr>
          <p:cNvPr id="195" name="These roads are distinct, separate, in opposite directions. One leads to eternal life, the other to eternal death. I saw the distinction between these roads, also the distinction between the companies traveling them. The roads are opposite; one is broad "/>
          <p:cNvSpPr txBox="1"/>
          <p:nvPr>
            <p:ph type="body" sz="half" idx="1"/>
          </p:nvPr>
        </p:nvSpPr>
        <p:spPr>
          <a:xfrm>
            <a:off x="1753923" y="4939860"/>
            <a:ext cx="20876154" cy="5301991"/>
          </a:xfrm>
          <a:prstGeom prst="rect">
            <a:avLst/>
          </a:prstGeom>
        </p:spPr>
        <p:txBody>
          <a:bodyPr/>
          <a:lstStyle>
            <a:lvl1pPr marL="402521" indent="-296036" defTabSz="1536153">
              <a:defRPr spc="-107" sz="5355"/>
            </a:lvl1pPr>
          </a:lstStyle>
          <a:p>
            <a:pPr/>
            <a:r>
              <a:t>These roads are distinct, separate, in opposite directions. One leads to eternal life, the other to eternal death. I saw the distinction between these roads, also the distinction between the companies traveling them. The roads are opposite; one is broad and smooth, the other narrow and rugged. So the parties that travel them are opposite in character, in life, in dress, and in conversation.</a:t>
            </a:r>
          </a:p>
        </p:txBody>
      </p:sp>
      <p:sp>
        <p:nvSpPr>
          <p:cNvPr id="196" name="Strait gate"/>
          <p:cNvSpPr txBox="1"/>
          <p:nvPr/>
        </p:nvSpPr>
        <p:spPr>
          <a:xfrm>
            <a:off x="1116699" y="669978"/>
            <a:ext cx="20876155" cy="3836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8" name="CET 156.2"/>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marL="268347" indent="-197357" defTabSz="1024102">
              <a:lnSpc>
                <a:spcPct val="90000"/>
              </a:lnSpc>
              <a:defRPr b="0" spc="-71" sz="3570">
                <a:solidFill>
                  <a:srgbClr val="CB297B"/>
                </a:solidFill>
                <a:latin typeface="Helvetica Neue Medium"/>
                <a:ea typeface="Helvetica Neue Medium"/>
                <a:cs typeface="Helvetica Neue Medium"/>
                <a:sym typeface="Helvetica Neue Medium"/>
              </a:defRPr>
            </a:lvl1pPr>
          </a:lstStyle>
          <a:p>
            <a:pPr/>
            <a:r>
              <a:t>CET 156.2</a:t>
            </a:r>
          </a:p>
        </p:txBody>
      </p:sp>
      <p:sp>
        <p:nvSpPr>
          <p:cNvPr id="199" name="Those who travel in the narrow way are talking of the joy and happiness they will have at the end of the journey. Their countenances are often sad, yet often beam with holy, sacred joy. They do not dress like the company in the broad road, nor talk like "/>
          <p:cNvSpPr txBox="1"/>
          <p:nvPr>
            <p:ph type="body" sz="half" idx="1"/>
          </p:nvPr>
        </p:nvSpPr>
        <p:spPr>
          <a:xfrm>
            <a:off x="1753923" y="4027083"/>
            <a:ext cx="20876154" cy="5661834"/>
          </a:xfrm>
          <a:prstGeom prst="rect">
            <a:avLst/>
          </a:prstGeom>
        </p:spPr>
        <p:txBody>
          <a:bodyPr/>
          <a:lstStyle>
            <a:lvl1pPr marL="370575" indent="-272541" defTabSz="1414236">
              <a:defRPr spc="-98" sz="4930"/>
            </a:lvl1pPr>
          </a:lstStyle>
          <a:p>
            <a:pPr/>
            <a:r>
              <a:t>Those who travel in the narrow way are talking of the joy and happiness they will have at the end of the journey. Their countenances are often sad, yet often beam with holy, sacred joy. They do not dress like the company in the broad road, nor talk like them, nor act like them. A pattern has been given them. A Man of sorrows and acquainted with grief opened that road for them, and traveled it Himself. His followers see His footsteps, and are comforted and cheered. He went through safely; so can they, if they follow in His footsteps.</a:t>
            </a:r>
          </a:p>
        </p:txBody>
      </p:sp>
      <p:sp>
        <p:nvSpPr>
          <p:cNvPr id="200" name="Strait gate"/>
          <p:cNvSpPr txBox="1"/>
          <p:nvPr/>
        </p:nvSpPr>
        <p:spPr>
          <a:xfrm>
            <a:off x="1116699" y="669978"/>
            <a:ext cx="20876155" cy="3836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CET 156.3"/>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marL="268347" indent="-197357" defTabSz="1024102">
              <a:lnSpc>
                <a:spcPct val="90000"/>
              </a:lnSpc>
              <a:defRPr b="0" spc="-71" sz="3570">
                <a:solidFill>
                  <a:srgbClr val="CB297B"/>
                </a:solidFill>
                <a:latin typeface="Helvetica Neue Medium"/>
                <a:ea typeface="Helvetica Neue Medium"/>
                <a:cs typeface="Helvetica Neue Medium"/>
                <a:sym typeface="Helvetica Neue Medium"/>
              </a:defRPr>
            </a:lvl1pPr>
          </a:lstStyle>
          <a:p>
            <a:pPr/>
            <a:r>
              <a:t>CET 156.3</a:t>
            </a:r>
          </a:p>
        </p:txBody>
      </p:sp>
      <p:sp>
        <p:nvSpPr>
          <p:cNvPr id="203" name="In the broad road all are occupied with their persons, their dress, and the pleasures in the way. They indulge freely in hilarity and glee, and think not of  their journey's end, of the certain destruction at the end of the path. Every day they approach "/>
          <p:cNvSpPr txBox="1"/>
          <p:nvPr>
            <p:ph type="body" sz="half" idx="1"/>
          </p:nvPr>
        </p:nvSpPr>
        <p:spPr>
          <a:prstGeom prst="rect">
            <a:avLst/>
          </a:prstGeom>
        </p:spPr>
        <p:txBody>
          <a:bodyPr/>
          <a:lstStyle>
            <a:lvl1pPr marL="383353" indent="-281940" defTabSz="1463003">
              <a:defRPr spc="-102" sz="5100"/>
            </a:lvl1pPr>
          </a:lstStyle>
          <a:p>
            <a:pPr/>
            <a:r>
              <a:t>In the broad road all are occupied with their persons, their dress, and the pleasures in the way. They indulge freely in hilarity and glee, and think not of  their journey's end, of the certain destruction at the end of the path. Every day they approach nearer their destruction; yet they madly rush on faster and faster. Oh, how dreadful this looked to me!</a:t>
            </a:r>
          </a:p>
        </p:txBody>
      </p:sp>
      <p:sp>
        <p:nvSpPr>
          <p:cNvPr id="204" name="Strait gate"/>
          <p:cNvSpPr txBox="1"/>
          <p:nvPr/>
        </p:nvSpPr>
        <p:spPr>
          <a:xfrm>
            <a:off x="1116699" y="669978"/>
            <a:ext cx="20876155" cy="3836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6" name="CET 157.1"/>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marL="268347" indent="-197357" defTabSz="1024102">
              <a:lnSpc>
                <a:spcPct val="90000"/>
              </a:lnSpc>
              <a:defRPr b="0" spc="-71" sz="3570">
                <a:solidFill>
                  <a:srgbClr val="CB297B"/>
                </a:solidFill>
                <a:latin typeface="Helvetica Neue Medium"/>
                <a:ea typeface="Helvetica Neue Medium"/>
                <a:cs typeface="Helvetica Neue Medium"/>
                <a:sym typeface="Helvetica Neue Medium"/>
              </a:defRPr>
            </a:lvl1pPr>
          </a:lstStyle>
          <a:p>
            <a:pPr/>
            <a:r>
              <a:t>CET 157.1</a:t>
            </a:r>
          </a:p>
        </p:txBody>
      </p:sp>
      <p:sp>
        <p:nvSpPr>
          <p:cNvPr id="207" name="I saw many traveling in this broad road who had the words written upon them: “Dead to the world. The end of all things is at hand. Be ye also ready.” They looked just like all the vain ones around them, except a shade of sadness which I noticed upon thei"/>
          <p:cNvSpPr txBox="1"/>
          <p:nvPr>
            <p:ph type="body" idx="1"/>
          </p:nvPr>
        </p:nvSpPr>
        <p:spPr>
          <a:xfrm>
            <a:off x="1753923" y="2600446"/>
            <a:ext cx="20876154" cy="7784886"/>
          </a:xfrm>
          <a:prstGeom prst="rect">
            <a:avLst/>
          </a:prstGeom>
        </p:spPr>
        <p:txBody>
          <a:bodyPr/>
          <a:lstStyle>
            <a:lvl1pPr marL="370575" indent="-272541" defTabSz="1414236">
              <a:defRPr spc="-98" sz="4930"/>
            </a:lvl1pPr>
          </a:lstStyle>
          <a:p>
            <a:pPr/>
            <a:r>
              <a:t>I saw many traveling in this broad road who had the words written upon them: “Dead to the world. The end of all things is at hand. Be ye also ready.” They looked just like all the vain ones around them, except a shade of sadness which I noticed upon their countenances. Their conversation was just like that of the  gay, thoughtless ones around them; but they would occasionally point with great satisfaction to the letters on their garments, calling for the others to have the same upon theirs. They were in the broad way, yet they professed to be of the number who were traveling the narrow way. Those around them would say: “There is no distinction between us. We are alike; we dress, and talk, and act alike.” </a:t>
            </a:r>
          </a:p>
        </p:txBody>
      </p:sp>
      <p:sp>
        <p:nvSpPr>
          <p:cNvPr id="208" name="Strait gate"/>
          <p:cNvSpPr txBox="1"/>
          <p:nvPr/>
        </p:nvSpPr>
        <p:spPr>
          <a:xfrm>
            <a:off x="1116699" y="669978"/>
            <a:ext cx="20876155" cy="383628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marL="638923" indent="-469900">
              <a:spcBef>
                <a:spcPts val="0"/>
              </a:spcBef>
              <a:defRPr spc="-170" sz="8500">
                <a:solidFill>
                  <a:srgbClr val="CB297B"/>
                </a:solidFill>
                <a:latin typeface="Helvetica Neue Medium"/>
                <a:ea typeface="Helvetica Neue Medium"/>
                <a:cs typeface="Helvetica Neue Medium"/>
                <a:sym typeface="Helvetica Neue Medium"/>
              </a:defRPr>
            </a:lvl1pPr>
          </a:lstStyle>
          <a:p>
            <a:pPr/>
            <a:r>
              <a:t>Strait gate</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39_DynamicColor">
  <a:themeElements>
    <a:clrScheme name="39_DynamicColor">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9_DynamicColor">
      <a:majorFont>
        <a:latin typeface="Helvetica Neue"/>
        <a:ea typeface="Helvetica Neue"/>
        <a:cs typeface="Helvetica Neue"/>
      </a:majorFont>
      <a:minorFont>
        <a:latin typeface="Helvetica Neue"/>
        <a:ea typeface="Helvetica Neue"/>
        <a:cs typeface="Helvetica Neue"/>
      </a:minorFont>
    </a:fontScheme>
    <a:fmtScheme name="39_Dynam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39_DynamicColor">
  <a:themeElements>
    <a:clrScheme name="39_DynamicColor">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9_DynamicColor">
      <a:majorFont>
        <a:latin typeface="Helvetica Neue"/>
        <a:ea typeface="Helvetica Neue"/>
        <a:cs typeface="Helvetica Neue"/>
      </a:majorFont>
      <a:minorFont>
        <a:latin typeface="Helvetica Neue"/>
        <a:ea typeface="Helvetica Neue"/>
        <a:cs typeface="Helvetica Neue"/>
      </a:minorFont>
    </a:fontScheme>
    <a:fmtScheme name="39_Dynam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